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62" r:id="rId1"/>
  </p:sldMasterIdLst>
  <p:notesMasterIdLst>
    <p:notesMasterId r:id="rId53"/>
  </p:notesMasterIdLst>
  <p:handoutMasterIdLst>
    <p:handoutMasterId r:id="rId54"/>
  </p:handoutMasterIdLst>
  <p:sldIdLst>
    <p:sldId id="628" r:id="rId2"/>
    <p:sldId id="644" r:id="rId3"/>
    <p:sldId id="645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87" r:id="rId12"/>
    <p:sldId id="688" r:id="rId13"/>
    <p:sldId id="689" r:id="rId14"/>
    <p:sldId id="690" r:id="rId15"/>
    <p:sldId id="678" r:id="rId16"/>
    <p:sldId id="691" r:id="rId17"/>
    <p:sldId id="692" r:id="rId18"/>
    <p:sldId id="697" r:id="rId19"/>
    <p:sldId id="693" r:id="rId20"/>
    <p:sldId id="694" r:id="rId21"/>
    <p:sldId id="695" r:id="rId22"/>
    <p:sldId id="696" r:id="rId23"/>
    <p:sldId id="698" r:id="rId24"/>
    <p:sldId id="679" r:id="rId25"/>
    <p:sldId id="699" r:id="rId26"/>
    <p:sldId id="700" r:id="rId27"/>
    <p:sldId id="701" r:id="rId28"/>
    <p:sldId id="703" r:id="rId29"/>
    <p:sldId id="704" r:id="rId30"/>
    <p:sldId id="705" r:id="rId31"/>
    <p:sldId id="707" r:id="rId32"/>
    <p:sldId id="708" r:id="rId33"/>
    <p:sldId id="706" r:id="rId34"/>
    <p:sldId id="709" r:id="rId35"/>
    <p:sldId id="710" r:id="rId36"/>
    <p:sldId id="712" r:id="rId37"/>
    <p:sldId id="713" r:id="rId38"/>
    <p:sldId id="714" r:id="rId39"/>
    <p:sldId id="715" r:id="rId40"/>
    <p:sldId id="716" r:id="rId41"/>
    <p:sldId id="717" r:id="rId42"/>
    <p:sldId id="724" r:id="rId43"/>
    <p:sldId id="718" r:id="rId44"/>
    <p:sldId id="719" r:id="rId45"/>
    <p:sldId id="720" r:id="rId46"/>
    <p:sldId id="721" r:id="rId47"/>
    <p:sldId id="722" r:id="rId48"/>
    <p:sldId id="723" r:id="rId49"/>
    <p:sldId id="725" r:id="rId50"/>
    <p:sldId id="726" r:id="rId51"/>
    <p:sldId id="538" r:id="rId52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0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653"/>
    <a:srgbClr val="DA4B53"/>
    <a:srgbClr val="6C8EBF"/>
    <a:srgbClr val="6192B3"/>
    <a:srgbClr val="446F8D"/>
    <a:srgbClr val="22274F"/>
    <a:srgbClr val="7F7F7F"/>
    <a:srgbClr val="404040"/>
    <a:srgbClr val="BBDEFB"/>
    <a:srgbClr val="5B7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5450" autoAdjust="0"/>
  </p:normalViewPr>
  <p:slideViewPr>
    <p:cSldViewPr snapToGrid="0">
      <p:cViewPr varScale="1">
        <p:scale>
          <a:sx n="85" d="100"/>
          <a:sy n="85" d="100"/>
        </p:scale>
        <p:origin x="108" y="600"/>
      </p:cViewPr>
      <p:guideLst>
        <p:guide orient="horz" pos="2341"/>
        <p:guide pos="3097"/>
      </p:guideLst>
    </p:cSldViewPr>
  </p:slideViewPr>
  <p:outlineViewPr>
    <p:cViewPr>
      <p:scale>
        <a:sx n="33" d="100"/>
        <a:sy n="33" d="100"/>
      </p:scale>
      <p:origin x="0" y="48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83" y="6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5448" cy="496253"/>
          </a:xfrm>
          <a:prstGeom prst="rect">
            <a:avLst/>
          </a:prstGeom>
        </p:spPr>
        <p:txBody>
          <a:bodyPr vert="horz" lIns="91296" tIns="45647" rIns="91296" bIns="45647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charset="-127"/>
              <a:ea typeface="맑은 고딕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645" y="2"/>
            <a:ext cx="2945448" cy="496253"/>
          </a:xfrm>
          <a:prstGeom prst="rect">
            <a:avLst/>
          </a:prstGeom>
        </p:spPr>
        <p:txBody>
          <a:bodyPr vert="horz" lIns="91296" tIns="45647" rIns="91296" bIns="45647" rtlCol="0"/>
          <a:lstStyle>
            <a:lvl1pPr algn="r">
              <a:defRPr sz="1200"/>
            </a:lvl1pPr>
          </a:lstStyle>
          <a:p>
            <a:fld id="{C28EBAAA-6C2E-4C2E-8BA7-2C361A9F0197}" type="datetimeFigureOut">
              <a:rPr lang="ko-KR" altLang="en-US" smtClean="0">
                <a:latin typeface="맑은 고딕" charset="-127"/>
                <a:ea typeface="맑은 고딕" charset="-127"/>
              </a:rPr>
              <a:pPr/>
              <a:t>2020-08-10</a:t>
            </a:fld>
            <a:endParaRPr lang="ko-KR" altLang="en-US" dirty="0">
              <a:latin typeface="맑은 고딕" charset="-127"/>
              <a:ea typeface="맑은 고딕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8800"/>
            <a:ext cx="2945448" cy="496252"/>
          </a:xfrm>
          <a:prstGeom prst="rect">
            <a:avLst/>
          </a:prstGeom>
        </p:spPr>
        <p:txBody>
          <a:bodyPr vert="horz" lIns="91296" tIns="45647" rIns="91296" bIns="45647" rtlCol="0" anchor="b"/>
          <a:lstStyle>
            <a:lvl1pPr algn="l">
              <a:defRPr sz="1200"/>
            </a:lvl1pPr>
          </a:lstStyle>
          <a:p>
            <a:r>
              <a:rPr lang="ko-KR" altLang="en-US">
                <a:latin typeface="맑은 고딕" charset="-127"/>
                <a:ea typeface="맑은 고딕" charset="-127"/>
              </a:rPr>
              <a:t>ㄹㅇㄹㅇㄹ</a:t>
            </a:r>
            <a:endParaRPr lang="ko-KR" altLang="en-US" dirty="0">
              <a:latin typeface="맑은 고딕" charset="-127"/>
              <a:ea typeface="맑은 고딕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645" y="9428800"/>
            <a:ext cx="2945448" cy="496252"/>
          </a:xfrm>
          <a:prstGeom prst="rect">
            <a:avLst/>
          </a:prstGeom>
        </p:spPr>
        <p:txBody>
          <a:bodyPr vert="horz" lIns="91296" tIns="45647" rIns="91296" bIns="45647" rtlCol="0" anchor="b"/>
          <a:lstStyle>
            <a:lvl1pPr algn="r">
              <a:defRPr sz="1200"/>
            </a:lvl1pPr>
          </a:lstStyle>
          <a:p>
            <a:fld id="{0AE4A43C-B67B-402C-8928-CAB0DA1E48CA}" type="slidenum">
              <a:rPr lang="ko-KR" altLang="en-US" smtClean="0">
                <a:latin typeface="맑은 고딕" charset="-127"/>
                <a:ea typeface="맑은 고딕" charset="-127"/>
              </a:rPr>
              <a:pPr/>
              <a:t>‹#›</a:t>
            </a:fld>
            <a:endParaRPr lang="ko-KR" altLang="en-US" dirty="0">
              <a:latin typeface="맑은 고딕" charset="-127"/>
              <a:ea typeface="맑은 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57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7034" cy="496253"/>
          </a:xfrm>
          <a:prstGeom prst="rect">
            <a:avLst/>
          </a:prstGeom>
        </p:spPr>
        <p:txBody>
          <a:bodyPr vert="horz" lIns="91406" tIns="45701" rIns="91406" bIns="4570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058" y="2"/>
            <a:ext cx="2947034" cy="496253"/>
          </a:xfrm>
          <a:prstGeom prst="rect">
            <a:avLst/>
          </a:prstGeom>
        </p:spPr>
        <p:txBody>
          <a:bodyPr vert="horz" lIns="91406" tIns="45701" rIns="91406" bIns="4570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fld id="{BE481F09-D965-45D4-8C12-FBEFF370F400}" type="datetimeFigureOut">
              <a:rPr lang="ko-KR" altLang="en-US" smtClean="0"/>
              <a:pPr>
                <a:defRPr/>
              </a:pPr>
              <a:t>2020-08-10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6" tIns="45701" rIns="91406" bIns="45701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5" y="4715192"/>
            <a:ext cx="5437506" cy="4466274"/>
          </a:xfrm>
          <a:prstGeom prst="rect">
            <a:avLst/>
          </a:prstGeom>
        </p:spPr>
        <p:txBody>
          <a:bodyPr vert="horz" lIns="91406" tIns="45701" rIns="91406" bIns="45701" rtlCol="0">
            <a:normAutofit/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800"/>
            <a:ext cx="2947034" cy="496252"/>
          </a:xfrm>
          <a:prstGeom prst="rect">
            <a:avLst/>
          </a:prstGeom>
        </p:spPr>
        <p:txBody>
          <a:bodyPr vert="horz" lIns="91406" tIns="45701" rIns="91406" bIns="4570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r>
              <a:rPr lang="ko-KR" altLang="en-US"/>
              <a:t>ㄹㅇㄹㅇㄹ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058" y="9428800"/>
            <a:ext cx="2947034" cy="496252"/>
          </a:xfrm>
          <a:prstGeom prst="rect">
            <a:avLst/>
          </a:prstGeom>
        </p:spPr>
        <p:txBody>
          <a:bodyPr vert="horz" lIns="91406" tIns="45701" rIns="91406" bIns="4570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="0" i="0"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0203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맑은 고딕" charset="-127"/>
        <a:ea typeface="맑은 고딕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yang.co/reinforcement-learning-ii-markov-decision-process-and-rl-agent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tutorial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3262242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emi.ayo.babs/markov-decision-processes-for-reinforcement-learning-part-i-satr-2aba81a0f50a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3728781/policy-iteration-vs-value-iteration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http://www.juyang.co/reinforcement-learning-ii-markov-decision-process-and-rl-agent/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65094-D1EF-40FE-8446-11F8FAE739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ㄹㅇㄹㅇㄹ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50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https://www.edureka.co/blog/machine-learning-tutorial/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4F246-111D-4A9A-8BF6-0C07333129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ㄹㅇㄹㅇㄹ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78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talkingaboutme.tistory.com/entry/RL-Model-Planning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55D24-2948-47FE-9B1A-3E0429A03B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ㄹㅇㄹㅇㄹ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42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https://slideplayer.com/slide/13262242/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DEA8D-863C-457A-9F04-DE2CA40069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ㄹㅇㄹㅇㄹ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State Value</a:t>
            </a:r>
            <a:r>
              <a:rPr lang="ko-KR" altLang="en-US" dirty="0"/>
              <a:t>란 앞으로 받을 수 있는 모든 보상의 </a:t>
            </a:r>
            <a:r>
              <a:rPr lang="ko-KR" altLang="en-US" dirty="0" err="1"/>
              <a:t>기댓값이다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Action 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18019-A7B9-4D35-A877-291F98D800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ㄹㅇㄹㅇㄹ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624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https://medium.com/@temi.ayo.babs/markov-decision-processes-for-reinforcement-learning-part-i-satr-2aba81a0f50a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496A3-9F15-461F-B251-E4EDEF1A5E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ㄹㅇㄹㅇㄹ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6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https://stackoverflow.com/questions/43728781/policy-iteration-vs-value-iteration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3BB92-9F99-4036-836C-F458DC0D83C6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03278-0718-4030-B134-552C58728E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ㄹㅇㄹㅇㄹ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61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agilesoda.ai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 userDrawn="1">
            <p:ph type="title"/>
          </p:nvPr>
        </p:nvSpPr>
        <p:spPr>
          <a:xfrm>
            <a:off x="338777" y="1361987"/>
            <a:ext cx="7701352" cy="1102289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/>
          <a:stretch/>
        </p:blipFill>
        <p:spPr>
          <a:xfrm>
            <a:off x="4543168" y="6554717"/>
            <a:ext cx="819664" cy="2463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6" t="7726" r="18785" b="8182"/>
          <a:stretch/>
        </p:blipFill>
        <p:spPr>
          <a:xfrm flipH="1">
            <a:off x="-4" y="33685"/>
            <a:ext cx="6820253" cy="6836897"/>
          </a:xfrm>
          <a:prstGeom prst="rect">
            <a:avLst/>
          </a:prstGeom>
        </p:spPr>
      </p:pic>
      <p:sp>
        <p:nvSpPr>
          <p:cNvPr id="14" name="Rectangle 3"/>
          <p:cNvSpPr/>
          <p:nvPr userDrawn="1"/>
        </p:nvSpPr>
        <p:spPr>
          <a:xfrm>
            <a:off x="0" y="-1"/>
            <a:ext cx="6829063" cy="6870583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7"/>
          <p:cNvSpPr/>
          <p:nvPr userDrawn="1"/>
        </p:nvSpPr>
        <p:spPr>
          <a:xfrm>
            <a:off x="1441620" y="967778"/>
            <a:ext cx="5387547" cy="4571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359242" y="497814"/>
            <a:ext cx="4151190" cy="422837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20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22630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5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4" t="13704" r="24695" b="175"/>
          <a:stretch/>
        </p:blipFill>
        <p:spPr>
          <a:xfrm>
            <a:off x="0" y="0"/>
            <a:ext cx="6812692" cy="6858000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1" y="-1"/>
            <a:ext cx="6812692" cy="6870583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7"/>
          <p:cNvSpPr/>
          <p:nvPr userDrawn="1"/>
        </p:nvSpPr>
        <p:spPr>
          <a:xfrm>
            <a:off x="1441620" y="967778"/>
            <a:ext cx="5387547" cy="4571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359242" y="497814"/>
            <a:ext cx="4151190" cy="422837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20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22630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7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t="13703" r="7549" b="44370"/>
          <a:stretch/>
        </p:blipFill>
        <p:spPr>
          <a:xfrm>
            <a:off x="0" y="0"/>
            <a:ext cx="9906000" cy="2009870"/>
          </a:xfrm>
          <a:prstGeom prst="rect">
            <a:avLst/>
          </a:prstGeom>
        </p:spPr>
      </p:pic>
      <p:sp>
        <p:nvSpPr>
          <p:cNvPr id="13" name="Rectangle 3"/>
          <p:cNvSpPr/>
          <p:nvPr userDrawn="1"/>
        </p:nvSpPr>
        <p:spPr>
          <a:xfrm>
            <a:off x="0" y="-1"/>
            <a:ext cx="9906000" cy="2020621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597528" y="514887"/>
            <a:ext cx="8526699" cy="858403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Font typeface="+mj-lt"/>
              <a:buNone/>
              <a:defRPr sz="28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7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t="13703" r="7549" b="57779"/>
          <a:stretch/>
        </p:blipFill>
        <p:spPr>
          <a:xfrm>
            <a:off x="0" y="0"/>
            <a:ext cx="9906000" cy="1367073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0" y="-1"/>
            <a:ext cx="9906000" cy="1373291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307820" y="225187"/>
            <a:ext cx="8526699" cy="858403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2400" b="1" cap="none" spc="0">
                <a:ln w="0"/>
                <a:solidFill>
                  <a:schemeClr val="bg1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4481368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4" t="13704" r="45412" b="175"/>
          <a:stretch/>
        </p:blipFill>
        <p:spPr>
          <a:xfrm>
            <a:off x="0" y="0"/>
            <a:ext cx="2797522" cy="6858000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0" y="1"/>
            <a:ext cx="2797522" cy="6869288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3023859" y="1960157"/>
            <a:ext cx="6464173" cy="858403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3000" b="1" cap="none" spc="0">
                <a:ln w="0"/>
                <a:solidFill>
                  <a:srgbClr val="313450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간지_아젠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6" t="28135" r="6346" b="42026"/>
          <a:stretch/>
        </p:blipFill>
        <p:spPr>
          <a:xfrm>
            <a:off x="0" y="4072855"/>
            <a:ext cx="9907398" cy="2376071"/>
          </a:xfrm>
          <a:prstGeom prst="rect">
            <a:avLst/>
          </a:prstGeom>
        </p:spPr>
      </p:pic>
      <p:sp>
        <p:nvSpPr>
          <p:cNvPr id="10" name="Rectangle 3"/>
          <p:cNvSpPr/>
          <p:nvPr userDrawn="1"/>
        </p:nvSpPr>
        <p:spPr>
          <a:xfrm>
            <a:off x="0" y="4072855"/>
            <a:ext cx="9910800" cy="2410323"/>
          </a:xfrm>
          <a:prstGeom prst="rect">
            <a:avLst/>
          </a:prstGeom>
          <a:solidFill>
            <a:srgbClr val="1B1E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354227" y="353778"/>
            <a:ext cx="9133805" cy="858403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3000" b="1" cap="none" spc="0">
                <a:ln w="0"/>
                <a:solidFill>
                  <a:srgbClr val="313450"/>
                </a:solidFill>
                <a:effectLst/>
                <a:latin typeface="+mn-lt"/>
                <a:ea typeface="+mj-ea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8827312" y="6557279"/>
            <a:ext cx="943265" cy="281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027" y="443588"/>
            <a:ext cx="641550" cy="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7729365" y="6616314"/>
            <a:ext cx="21336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C288D6-1F43-45AB-A7E3-77310CC02001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맑은 고딕" charset="-127"/>
                <a:ea typeface="맑은 고딕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맑은 고딕" charset="-127"/>
              <a:ea typeface="맑은 고딕" charset="-127"/>
              <a:cs typeface="+mn-cs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00602" y="182101"/>
            <a:ext cx="6637857" cy="436736"/>
          </a:xfrm>
        </p:spPr>
        <p:txBody>
          <a:bodyPr lIns="90000">
            <a:noAutofit/>
          </a:bodyPr>
          <a:lstStyle>
            <a:lvl1pPr algn="l">
              <a:defRPr sz="2400" b="0">
                <a:solidFill>
                  <a:srgbClr val="3134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7092778" y="182101"/>
            <a:ext cx="2603484" cy="436736"/>
          </a:xfr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buNone/>
              <a:defRPr sz="1200">
                <a:solidFill>
                  <a:srgbClr val="DA4B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algn="r">
              <a:lnSpc>
                <a:spcPct val="120000"/>
              </a:lnSpc>
              <a:buNone/>
              <a:defRPr sz="1100"/>
            </a:lvl2pPr>
            <a:lvl3pPr algn="r">
              <a:lnSpc>
                <a:spcPct val="120000"/>
              </a:lnSpc>
              <a:buNone/>
              <a:defRPr sz="1050"/>
            </a:lvl3pPr>
            <a:lvl4pPr algn="r">
              <a:lnSpc>
                <a:spcPct val="120000"/>
              </a:lnSpc>
              <a:buNone/>
              <a:defRPr sz="1000"/>
            </a:lvl4pPr>
            <a:lvl5pPr algn="r">
              <a:lnSpc>
                <a:spcPct val="120000"/>
              </a:lnSpc>
              <a:buNone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/>
          <a:stretch/>
        </p:blipFill>
        <p:spPr>
          <a:xfrm>
            <a:off x="119917" y="6557279"/>
            <a:ext cx="943265" cy="281385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-11288"/>
            <a:ext cx="9910800" cy="45719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185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뒷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891362" y="3831719"/>
            <a:ext cx="2202843" cy="336626"/>
          </a:xfrm>
        </p:spPr>
        <p:txBody>
          <a:bodyPr>
            <a:noAutofit/>
          </a:bodyPr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90388F-772F-4D87-9A1B-410EFC6C1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0"/>
          <a:stretch/>
        </p:blipFill>
        <p:spPr>
          <a:xfrm>
            <a:off x="4543168" y="6554717"/>
            <a:ext cx="819664" cy="24632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72994" y="6560885"/>
            <a:ext cx="1305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Copyright © </a:t>
            </a:r>
            <a:r>
              <a:rPr kumimoji="1" lang="en-US" altLang="ko-KR" sz="800" b="0" i="0" kern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AgileSoDA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hlinkClick r:id="rId4"/>
          </p:cNvPr>
          <p:cNvSpPr txBox="1"/>
          <p:nvPr userDrawn="1"/>
        </p:nvSpPr>
        <p:spPr>
          <a:xfrm>
            <a:off x="8732108" y="6560885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www.agilesoda.ai</a:t>
            </a:r>
          </a:p>
        </p:txBody>
      </p:sp>
    </p:spTree>
    <p:extLst>
      <p:ext uri="{BB962C8B-B14F-4D97-AF65-F5344CB8AC3E}">
        <p14:creationId xmlns:p14="http://schemas.microsoft.com/office/powerpoint/2010/main" val="218834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3825" y="116632"/>
            <a:ext cx="9658350" cy="59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3825" y="785832"/>
            <a:ext cx="9658350" cy="550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47375" y="6480154"/>
            <a:ext cx="213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-127"/>
                <a:ea typeface="맑은 고딕" charset="-127"/>
              </a:defRPr>
            </a:lvl1pPr>
          </a:lstStyle>
          <a:p>
            <a:pPr>
              <a:defRPr/>
            </a:pPr>
            <a:fld id="{B633ADDC-818A-413F-9BB7-5C42D0D72432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82" r:id="rId2"/>
    <p:sldLayoutId id="2147484093" r:id="rId3"/>
    <p:sldLayoutId id="2147484089" r:id="rId4"/>
    <p:sldLayoutId id="2147484090" r:id="rId5"/>
    <p:sldLayoutId id="2147484091" r:id="rId6"/>
    <p:sldLayoutId id="2147484092" r:id="rId7"/>
    <p:sldLayoutId id="2147484085" r:id="rId8"/>
    <p:sldLayoutId id="2147484083" r:id="rId9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b="1" i="0" kern="1200">
          <a:solidFill>
            <a:srgbClr val="314556"/>
          </a:solidFill>
          <a:latin typeface="+mj-lt"/>
          <a:ea typeface="맑은 고딕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24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0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8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6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1600" b="0" i="0" kern="1200">
          <a:solidFill>
            <a:schemeClr val="tx1"/>
          </a:solidFill>
          <a:latin typeface="+mn-lt"/>
          <a:ea typeface="맑은 고딕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ystal-clear-reinforcement-learning-7e6c1541365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juyang.co/reinforcement-learning-ii-markov-decision-process-and-rl-agen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difference-between-model-based-and-model-free-reinforcement-lear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edureka.co/blog/machine-learning-tutorial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alkingaboutme.tistory.com/entry/RL-Model-Plann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3262242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edium.com/@temi.ayo.babs/markov-decision-processes-for-reinforcement-learning-part-i-satr-2aba81a0f50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stackoverflow.com/questions/43728781/policy-iteration-vs-value-iteration" TargetMode="Externa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ystal-clear-reinforcement-learning-7e6c1541365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edium.com/@temi.ayo.babs/markov-decision-processes-for-reinforcement-learning-part-i-satr-2aba81a0f50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edium.com/@temi.ayo.babs/markov-decision-processes-for-reinforcement-learning-part-i-satr-2aba81a0f50a" TargetMode="Externa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wardsdatascience.com/crystal-clear-reinforcement-learning-7e6c1541365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wardsdatascience.com/crystal-clear-reinforcement-learning-7e6c1541365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wardsdatascience.com/crystal-clear-reinforcement-learning-7e6c1541365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hSaHuC0u2M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ncrypted-tbn0.gstatic.com/images?q=tbn%3AANd9GcShe5j2FXma7mY3VX5TWvlm6IeThcIWviA6QA&amp;usqp=CAU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reentec.github.io/reinforcement-learning-thir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umniya.tistory.com/19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ystal-clear-reinforcement-learning-7e6c1541365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wardsdatascience.com/crystal-clear-reinforcement-learning-7e6c1541365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ystal-clear-reinforcement-learning-7e6c1541365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ystal-clear-reinforcement-learning-7e6c1541365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ystal-clear-reinforcement-learning-7e6c1541365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ystal-clear-reinforcement-learning-7e6c1541365e" TargetMode="External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rystal-clear-reinforcement-learning-7e6c1541365e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ko/gifs/search/reinforcement+learning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Reinforcement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36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Concepts,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4566" y="2209361"/>
            <a:ext cx="2639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Exploration, Exploitation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251" y="2582463"/>
            <a:ext cx="2645206" cy="318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 학습은 인간의 행동 심리를 모방한 것으로 자연 환경에서 인간의 행동 성향을 표현한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Exploitation :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현재 상태에서 가장 좋은 보상을 주는 행동을 계속 하는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예시를 들어보면 우리가 음식점을 정한다고 생각해보면 매일 가던 맛집을 꾸준히 가는 것을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Exploration :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가장 좋은 보상을 주는 행동을 하는 것이 아닌 새로운 행동을 시도해 보는 것으로 현재 상태에서 가장 좋은 보상이 아니어도 다른 행동을 시도해 봄으로써 미래의 더 좋은 가치를 찾아보려고 하는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음식점을 매번 가던 음식점이 아닌 새로운 집을 시도해 보는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364992" y="1916206"/>
            <a:ext cx="0" cy="4087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71374" y="2209361"/>
            <a:ext cx="2639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On, Off - Policy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6059" y="2582463"/>
            <a:ext cx="2645206" cy="297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학습하는 방법으로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가지를 나타내는 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사람이 어떤 행동에 관해서 학습할 때 타인의 행동을 보고 배우는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On – Policy : Agent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가 현재 학습 중인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Target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Agent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가 행동하는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Behavior 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와 같은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를 의미한다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실생활에서 우리가 직접 행동을 하면서 배우는 것을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Off – Policy :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학습중인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Target 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Behavior 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가 다른 경우이다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다른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를 통해서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Target 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를 업데이트 하는 경우다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우리가 다른 사람의 행동을 어깨너머서 보고 배우는 것을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419460" y="1778715"/>
            <a:ext cx="2700000" cy="18000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 flipV="1">
            <a:off x="3610386" y="1778715"/>
            <a:ext cx="2700000" cy="18000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596630" y="1916206"/>
            <a:ext cx="0" cy="4087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6274" y="2209361"/>
            <a:ext cx="2639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– Based, Free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90959" y="2582463"/>
            <a:ext cx="2645206" cy="255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Based,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Free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나타내는 의미로는 우리가 어떤 자연환경을 알고 있는지 모르는 지를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길을 찾아가는 과정에서 지도가 있는 경우와 없는 경우라고 생각하면 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Based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환경을 알고 있는 경우로 각 상태에 따라 어떤 행동들이 있는지 알고서 행동하는 문제를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– Free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환경을 알지 못하고 환경과 상호작용을 해가면서 학습하는 문제를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 flipV="1">
            <a:off x="6842352" y="1778715"/>
            <a:ext cx="2700000" cy="1800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강화학습에서 꼭 알아야 하는 개념들을 정리해 보았다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36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4515413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Concepts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335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Exploration, Exploitation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01</a:t>
            </a: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9" y="2220727"/>
            <a:ext cx="3939298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우측 그림을 보면 트로피의 개수가 행동이 현재 좋은 정도를 나타내고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실제 상태 값은 다이아몬드로 표시되어 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118778"/>
            <a:ext cx="4071130" cy="280089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Exploitation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빨간 선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따라가는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왜냐하면 현재 트로피가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4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개로 가장 좋은 행동이라고 나타내기 때문이다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endParaRPr lang="en-US" sz="900" dirty="0">
              <a:latin typeface="맑은 고딕" panose="020B0503020000020004" pitchFamily="50" charset="-127"/>
              <a:ea typeface="맑은 고딕" panose="020B0503020000020004" pitchFamily="50" charset="-127"/>
              <a:cs typeface="Montserrat" charset="0"/>
            </a:endParaRP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하지만 우측 그림을 보면 상태 가치가 실제로 가장 높은 경우는 </a:t>
            </a:r>
            <a:r>
              <a:rPr lang="ko-KR" altLang="en-US" sz="9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파란 선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통해서 간 상태이다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endParaRPr lang="en-US" sz="900" dirty="0">
              <a:latin typeface="맑은 고딕" panose="020B0503020000020004" pitchFamily="50" charset="-127"/>
              <a:ea typeface="맑은 고딕" panose="020B0503020000020004" pitchFamily="50" charset="-127"/>
              <a:cs typeface="Montserrat" charset="0"/>
            </a:endParaRP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Exploration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통해서 </a:t>
            </a:r>
            <a:r>
              <a:rPr lang="ko-KR" altLang="en-US" sz="9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파란 선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따라 가 봄으로서 더 좋은 길을 찾을 수 있다는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endParaRPr lang="en-US" sz="900" dirty="0">
              <a:latin typeface="맑은 고딕" panose="020B0503020000020004" pitchFamily="50" charset="-127"/>
              <a:ea typeface="맑은 고딕" panose="020B0503020000020004" pitchFamily="50" charset="-127"/>
              <a:cs typeface="Montserrat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72892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소제목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/ </a:t>
            </a:r>
            <a:r>
              <a:rPr lang="en-US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bold, 18pt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35565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</a:p>
        </p:txBody>
      </p:sp>
      <p:sp>
        <p:nvSpPr>
          <p:cNvPr id="78" name="Rectangle 7"/>
          <p:cNvSpPr/>
          <p:nvPr/>
        </p:nvSpPr>
        <p:spPr>
          <a:xfrm>
            <a:off x="5231815" y="1695866"/>
            <a:ext cx="239174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70989" y="2090435"/>
            <a:ext cx="3921650" cy="78483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Text goes here with your own detailed summery. Loren opium dolor sit amen example text line. The example text goes here with your own detailed.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Exploration, Exploitation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970C3-8A9C-482D-A1A2-6B37C944F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6068" y="1539090"/>
            <a:ext cx="4846633" cy="493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05DC1-8D31-4C7E-8E60-471C0B678AC0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8010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4515413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Concepts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On &amp; Off -Policy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9" y="2220727"/>
            <a:ext cx="3939298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우리가 학습하고자 하는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Target Policy,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그리고 현재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따라가는 중인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Behavior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라 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118778"/>
            <a:ext cx="4071130" cy="314714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 –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어떤 상태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가능한 행동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대하여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a|s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 나타내는데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On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같은 경우에는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Behavior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같은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a|s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의미하는 경우이다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사람이 직접 행동을 해보고 경험하는 방법을 모방한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마찬가지로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π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a|s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 나타냈을 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같은 경우에는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a|s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Behavior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a|s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인 경우로 사람이 다른 사람의 행동을 보고서 판단하는 방법을 모방한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 &amp; Off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차이는 단지 학습 방법 뿐만 아니라 데이터의 효율성이라는 측면에서도 존재한다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Off –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경우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Data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효율성이 높다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672892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소제목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/ </a:t>
            </a:r>
            <a:r>
              <a:rPr lang="en-US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bold, 18pt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35565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</a:p>
        </p:txBody>
      </p:sp>
      <p:sp>
        <p:nvSpPr>
          <p:cNvPr id="78" name="Rectangle 7"/>
          <p:cNvSpPr/>
          <p:nvPr/>
        </p:nvSpPr>
        <p:spPr>
          <a:xfrm>
            <a:off x="5231815" y="1695866"/>
            <a:ext cx="239174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70989" y="2090435"/>
            <a:ext cx="3921650" cy="784830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Text goes here with your own detailed summery. Loren opium dolor sit amen example text line. The example text goes here with your own detailed.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 – Policy &amp; Off - Policy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73371E-2716-4195-AAF1-3AEA07FE4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95"/>
          <a:stretch/>
        </p:blipFill>
        <p:spPr bwMode="auto">
          <a:xfrm>
            <a:off x="5088396" y="1894742"/>
            <a:ext cx="2099317" cy="32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A17B05D-32FB-4E96-A7E0-0D3160BEC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4"/>
          <a:stretch/>
        </p:blipFill>
        <p:spPr bwMode="auto">
          <a:xfrm>
            <a:off x="7174150" y="1894742"/>
            <a:ext cx="2713834" cy="32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B07C2-8E53-410F-8CF9-E3FF3E9C1064}"/>
              </a:ext>
            </a:extLst>
          </p:cNvPr>
          <p:cNvSpPr txBox="1"/>
          <p:nvPr/>
        </p:nvSpPr>
        <p:spPr>
          <a:xfrm>
            <a:off x="4149704" y="6622162"/>
            <a:ext cx="554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800" dirty="0">
                <a:hlinkClick r:id="rId4"/>
              </a:rPr>
              <a:t>http://www.juyang.co/reinforcement-learning-ii-markov-decision-process-and-rl-agent/</a:t>
            </a:r>
            <a:endParaRPr lang="ko-KR" altLang="en-US" sz="800" dirty="0"/>
          </a:p>
          <a:p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855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4515413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Concepts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Model Based, Free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03</a:t>
            </a: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9" y="2220727"/>
            <a:ext cx="3939298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강화 학습에서 모델이란 환경의 다양한 상태들과 이 상태들이 어떤 보상으로 이끄는 지에 관해서 나타낸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118778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Model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환경을 모방한 것으로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State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 주어지면 마치 환경처럼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Reward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다음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State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반환한다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우측 그림을 보면 네비게이션을 통해 길을 알고 있는 경우와 네비게이션 없이 시간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상태의 정보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보고 고속도를 타지 않는다고 판단을 하는 경우이다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Model – Free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영어 그대로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Model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 없다는 의미이다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환경과의 상호작용을 통해서 학습하는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Model – Based : 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모델을 알고 있기 때문에 어떤 상태 혹은 어떤 상태에 대한 가치를 계획할 수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여기서 계획한다는 의미는 가치에 대한 함수를 계획한다는 것으로 이후에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Planning Algorithm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추가적으로 설명할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– Based, Free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ABB76-1551-4301-A776-689C56969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26184" y="1566253"/>
            <a:ext cx="4554652" cy="4906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B0F938-4635-4AFC-B256-71FE8A5419C0}"/>
              </a:ext>
            </a:extLst>
          </p:cNvPr>
          <p:cNvSpPr txBox="1"/>
          <p:nvPr/>
        </p:nvSpPr>
        <p:spPr>
          <a:xfrm>
            <a:off x="2543553" y="6587486"/>
            <a:ext cx="7037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 : 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https://www.quora.com/What-is-the-difference-between-model-based-and-model-free-reinforcement-learning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6344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4405" y="1566252"/>
            <a:ext cx="4515413" cy="1862748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학습 방법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01</a:t>
            </a: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7604" y="1989895"/>
            <a:ext cx="3939298" cy="1216743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강화 학습에는 크게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가지 알고리즘이 있다고 생각할 수 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바로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Planning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과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으로 이 두가지 알고리즘의 큰 차이는 바로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Model - Based, Free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Planning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알고리즘 같은 경우에는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Model – Based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Learning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알고리즘 같은 경우에는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Model – Free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기반으로 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99368" y="1566252"/>
            <a:ext cx="4515413" cy="1862748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672892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학습 방법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35565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</a:p>
        </p:txBody>
      </p:sp>
      <p:sp>
        <p:nvSpPr>
          <p:cNvPr id="78" name="Rectangle 7"/>
          <p:cNvSpPr/>
          <p:nvPr/>
        </p:nvSpPr>
        <p:spPr>
          <a:xfrm>
            <a:off x="5231815" y="1695866"/>
            <a:ext cx="239174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359035" y="2046979"/>
            <a:ext cx="3921650" cy="985911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강화 학습에서 학습을 할 때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Objective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최대화 하는 방향으로 학습한다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앞으로는 단순히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Objective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 아닌 어떤 방식으로 학습을 하고 강화 학습에 있는 알고리즘에 관해 이야기 해볼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그렇다면 강화학습에서 학습을 어떻게 한다는 것일까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Pavlov Training - Machine Learning Tutorial - Edureka">
            <a:extLst>
              <a:ext uri="{FF2B5EF4-FFF2-40B4-BE49-F238E27FC236}">
                <a16:creationId xmlns:a16="http://schemas.microsoft.com/office/drawing/2014/main" id="{B5659F4C-1AC5-4A18-937A-F8CDF119D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8" t="51881"/>
          <a:stretch/>
        </p:blipFill>
        <p:spPr bwMode="auto">
          <a:xfrm>
            <a:off x="7427819" y="3752638"/>
            <a:ext cx="2073176" cy="15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avlov Training - Machine Learning Tutorial - Edureka">
            <a:extLst>
              <a:ext uri="{FF2B5EF4-FFF2-40B4-BE49-F238E27FC236}">
                <a16:creationId xmlns:a16="http://schemas.microsoft.com/office/drawing/2014/main" id="{F9F09CD1-6AB8-4F37-8DFD-E918509D5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6" r="49287" b="1"/>
          <a:stretch/>
        </p:blipFill>
        <p:spPr bwMode="auto">
          <a:xfrm>
            <a:off x="5135565" y="3744113"/>
            <a:ext cx="2184295" cy="154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vlov Training - Machine Learning Tutorial - Edureka">
            <a:extLst>
              <a:ext uri="{FF2B5EF4-FFF2-40B4-BE49-F238E27FC236}">
                <a16:creationId xmlns:a16="http://schemas.microsoft.com/office/drawing/2014/main" id="{B18EAD54-1BCF-4950-8EB9-E4134C26A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9" b="51882"/>
          <a:stretch/>
        </p:blipFill>
        <p:spPr bwMode="auto">
          <a:xfrm>
            <a:off x="2737996" y="3752638"/>
            <a:ext cx="2071405" cy="1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avlov Training - Machine Learning Tutorial - Edureka">
            <a:extLst>
              <a:ext uri="{FF2B5EF4-FFF2-40B4-BE49-F238E27FC236}">
                <a16:creationId xmlns:a16="http://schemas.microsoft.com/office/drawing/2014/main" id="{914B36A2-8B4C-46D4-AA79-BE9D7EAF3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0" b="51881"/>
          <a:stretch/>
        </p:blipFill>
        <p:spPr bwMode="auto">
          <a:xfrm>
            <a:off x="364405" y="3752638"/>
            <a:ext cx="2152741" cy="1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6927E2-44BF-4AB3-837B-773A7AD29713}"/>
              </a:ext>
            </a:extLst>
          </p:cNvPr>
          <p:cNvSpPr txBox="1"/>
          <p:nvPr/>
        </p:nvSpPr>
        <p:spPr>
          <a:xfrm>
            <a:off x="6014599" y="6627168"/>
            <a:ext cx="3681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en-US" altLang="ko-KR" sz="800" dirty="0">
                <a:hlinkClick r:id="rId4"/>
              </a:rPr>
              <a:t>https://www.edureka.co/blog/machine-learning-tutorial/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8499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0" dirty="0"/>
              <a:t>Planning Algorithm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9084" y="3321656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Markov Decision Process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9084" y="3665929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Dynamic Programming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69084" y="4023915"/>
            <a:ext cx="569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Bellman Equation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150561" y="3042514"/>
            <a:ext cx="5837050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8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Planning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Planning Algorithm</a:t>
            </a:r>
          </a:p>
        </p:txBody>
      </p:sp>
      <p:cxnSp>
        <p:nvCxnSpPr>
          <p:cNvPr id="33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37248" y="4030739"/>
            <a:ext cx="2530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Planning Algorithm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8123" y="3838848"/>
            <a:ext cx="49211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Based RL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Planning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방법을 이용하는데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Model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활용해서 샘플을 만들고 샘플들을 통해서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업데이트하고 업데이트된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토대로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찾는 방법이다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환경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해결한다는 것이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Planning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837712" y="4864202"/>
            <a:ext cx="844491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37712" y="3548984"/>
            <a:ext cx="844491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849375" y="1862980"/>
            <a:ext cx="2518837" cy="1462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794920" y="1829210"/>
            <a:ext cx="2530500" cy="1462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6775453" y="1829210"/>
            <a:ext cx="2507174" cy="1462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3430576" y="2370558"/>
            <a:ext cx="354603" cy="38024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>
            <a:off x="6365276" y="2370558"/>
            <a:ext cx="354603" cy="38024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Oval 48"/>
          <p:cNvSpPr/>
          <p:nvPr/>
        </p:nvSpPr>
        <p:spPr>
          <a:xfrm>
            <a:off x="837458" y="4003194"/>
            <a:ext cx="396240" cy="396241"/>
          </a:xfrm>
          <a:prstGeom prst="ellipse">
            <a:avLst/>
          </a:prstGeom>
          <a:solidFill>
            <a:srgbClr val="DA4B5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ar-SA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Planning Algorithm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Based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환경에서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Dynamic Programming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이용하는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양쪽 모서리가 둥근 사각형 57"/>
          <p:cNvSpPr/>
          <p:nvPr/>
        </p:nvSpPr>
        <p:spPr>
          <a:xfrm>
            <a:off x="849376" y="1715386"/>
            <a:ext cx="2518837" cy="383214"/>
          </a:xfrm>
          <a:prstGeom prst="round2Same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양쪽 모서리가 둥근 사각형 60"/>
          <p:cNvSpPr/>
          <p:nvPr/>
        </p:nvSpPr>
        <p:spPr>
          <a:xfrm>
            <a:off x="3794920" y="1715386"/>
            <a:ext cx="2518837" cy="383214"/>
          </a:xfrm>
          <a:prstGeom prst="round2Same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양쪽 모서리가 둥근 사각형 61"/>
          <p:cNvSpPr/>
          <p:nvPr/>
        </p:nvSpPr>
        <p:spPr>
          <a:xfrm>
            <a:off x="6763790" y="1715386"/>
            <a:ext cx="2518837" cy="383214"/>
          </a:xfrm>
          <a:prstGeom prst="round2Same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5BF0D-A613-4B89-B626-9C565D5919D0}"/>
              </a:ext>
            </a:extLst>
          </p:cNvPr>
          <p:cNvSpPr txBox="1"/>
          <p:nvPr/>
        </p:nvSpPr>
        <p:spPr>
          <a:xfrm>
            <a:off x="933800" y="2516014"/>
            <a:ext cx="234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 Decision Process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16564-BE35-4D9A-AE3C-86E868F32655}"/>
              </a:ext>
            </a:extLst>
          </p:cNvPr>
          <p:cNvSpPr txBox="1"/>
          <p:nvPr/>
        </p:nvSpPr>
        <p:spPr>
          <a:xfrm>
            <a:off x="6988947" y="2516015"/>
            <a:ext cx="206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Dynamic Programming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C1ED3-BF6D-494A-A500-BD87A5741F40}"/>
              </a:ext>
            </a:extLst>
          </p:cNvPr>
          <p:cNvSpPr txBox="1"/>
          <p:nvPr/>
        </p:nvSpPr>
        <p:spPr>
          <a:xfrm>
            <a:off x="4235212" y="2516014"/>
            <a:ext cx="206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Bellman Equation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F6A9F9-A82B-42E0-AF4E-F3467FCC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565" y="5123023"/>
            <a:ext cx="6884870" cy="1502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97AE3E-227D-45B2-A69C-017D1788EE69}"/>
              </a:ext>
            </a:extLst>
          </p:cNvPr>
          <p:cNvSpPr txBox="1"/>
          <p:nvPr/>
        </p:nvSpPr>
        <p:spPr>
          <a:xfrm>
            <a:off x="5703088" y="6622162"/>
            <a:ext cx="3839264" cy="23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 : </a:t>
            </a:r>
            <a:r>
              <a:rPr lang="en-US" altLang="ko-KR" sz="800" dirty="0">
                <a:hlinkClick r:id="rId4"/>
              </a:rPr>
              <a:t>https://talkingaboutme.tistory.com/entry/RL-Model-Planning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10890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Markov Decision Process(MDP)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Planning Algorithm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4566" y="2209361"/>
            <a:ext cx="2639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Markov Decision Process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251" y="2582463"/>
            <a:ext cx="3719454" cy="338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Markov Decision Process(MDP)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복잡한 의사 결정 과정을 수학적으로 표현한 것으로 강화 학습에서 기본이 되는 구조이다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 문제의 전제로 모든 강화학습 문제는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State, Action, Reward, Policy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여러가지 요소들로 표현되며 중요한 점으로는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Markov Property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표현으로는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Memoryless Property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다음 상태를 결정하는데 있어서 오직 현재 상태만이 중요하고 영향을 미친다는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State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Reward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통해서 좋은 결과를 위해 어떤 선택을 해야 하는지 찾기 위해 만든 구조이다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전에 다루지 않은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Transition Probability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개념이 등장한다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Transition Probability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전이 확률로 어떤 상태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행동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그 다음 상태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s’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갈 확률을 의미하는데 전에 이야기한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와는 차이가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앞서 언급한 듯이 어떤 상태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해동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할 확률 혹은 함수이다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375636" y="1916206"/>
            <a:ext cx="0" cy="4087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flipV="1">
            <a:off x="422128" y="1831807"/>
            <a:ext cx="3593700" cy="18000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 학습에서는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형태를 기반으로 구조를 만든다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EF9D1-EA1F-4604-BD12-1F0801846263}"/>
              </a:ext>
            </a:extLst>
          </p:cNvPr>
          <p:cNvSpPr txBox="1"/>
          <p:nvPr/>
        </p:nvSpPr>
        <p:spPr>
          <a:xfrm>
            <a:off x="3004457" y="6620510"/>
            <a:ext cx="6784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 : </a:t>
            </a:r>
            <a:r>
              <a:rPr lang="en-US" altLang="ko-KR" sz="800" dirty="0">
                <a:hlinkClick r:id="rId3"/>
              </a:rPr>
              <a:t>https://slideplayer.com/slide/13262242/</a:t>
            </a:r>
            <a:endParaRPr lang="ko-KR" altLang="en-US" sz="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F21C18-C9E3-4333-8E9D-24F019C05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25571" r="11874" b="19324"/>
          <a:stretch/>
        </p:blipFill>
        <p:spPr bwMode="auto">
          <a:xfrm>
            <a:off x="4619838" y="1831807"/>
            <a:ext cx="4837242" cy="258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889C7B-1F7B-484D-BD1A-EC1A3725060E}"/>
              </a:ext>
            </a:extLst>
          </p:cNvPr>
          <p:cNvSpPr txBox="1"/>
          <p:nvPr/>
        </p:nvSpPr>
        <p:spPr>
          <a:xfrm>
            <a:off x="4619838" y="4682917"/>
            <a:ext cx="4837242" cy="131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위에 그림을 보면 자동차가 차가운 상태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뜨거운 상태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과열된 상태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가지로 나누어지며 각 상태에서 택할 수 있는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느리게 가거나 빠르게 가는 것이고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그때 받는 보상은 초록색으로 주어져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우리는 차가 과열되지 않기 위해서 어떤 선택을 해야 하는지를 구조적으로 표현한 것이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빨간색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파란색 숫자는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Transition Probability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나타내며 다음 상태가 될 확률을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뜨거운 상태에서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Fast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하게 되면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무조건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과열된다는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6806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Bellman Equation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Planning Algorithm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1C3D04-5439-4ADD-AA29-DB3172A69107}"/>
              </a:ext>
            </a:extLst>
          </p:cNvPr>
          <p:cNvGrpSpPr/>
          <p:nvPr/>
        </p:nvGrpSpPr>
        <p:grpSpPr>
          <a:xfrm>
            <a:off x="359251" y="1574171"/>
            <a:ext cx="9337006" cy="5013811"/>
            <a:chOff x="359251" y="1778715"/>
            <a:chExt cx="9337006" cy="5013811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3364992" y="1916206"/>
              <a:ext cx="0" cy="408706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671374" y="2209361"/>
              <a:ext cx="2639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Bellman Expectation Equation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666059" y="2582463"/>
                  <a:ext cx="2645206" cy="37074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State Value Function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을 조금 변형시키면 다음과 같은 형태가 나온다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(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재귀적인 형태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V</m:t>
                          </m:r>
                        </m:e>
                        <m:sub>
                          <m:r>
                            <a:rPr lang="ko-KR" altLang="en-US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s</m:t>
                          </m:r>
                        </m:e>
                      </m:d>
                      <m:r>
                        <a:rPr lang="en-US" altLang="ko-KR" sz="9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r>
                        <a:rPr lang="en-US" altLang="ko-KR" sz="9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</m:t>
                          </m:r>
                        </m:e>
                        <m:sub>
                          <m:r>
                            <a:rPr lang="ko-KR" altLang="en-US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𝜋</m:t>
                          </m:r>
                        </m:sub>
                      </m:sSub>
                    </m:oMath>
                  </a14:m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ea typeface="맑은 고딕" panose="020B0503020000020004" pitchFamily="50" charset="-127"/>
                    </a:rPr>
                    <a:t>[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t</m:t>
                          </m:r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9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a14:m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ea typeface="맑은 고딕" panose="020B0503020000020004" pitchFamily="50" charset="-127"/>
                    </a:rPr>
                    <a:t>+ </a:t>
                  </a:r>
                  <a14:m>
                    <m:oMath xmlns:m="http://schemas.openxmlformats.org/officeDocument/2006/math">
                      <m:r>
                        <a:rPr lang="ko-KR" altLang="en-US" sz="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𝛾</m:t>
                      </m:r>
                      <m:r>
                        <a:rPr lang="ko-KR" altLang="en-US" sz="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V</m:t>
                          </m:r>
                          <m: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t</m:t>
                          </m:r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1</m:t>
                          </m:r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</m:t>
                          </m:r>
                        </m:sub>
                      </m:sSub>
                      <m:r>
                        <a:rPr lang="en-US" altLang="ko-KR" sz="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a14:m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ea typeface="맑은 고딕" panose="020B0503020000020004" pitchFamily="50" charset="-127"/>
                    </a:rPr>
                    <a:t>|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t</m:t>
                          </m:r>
                        </m:sub>
                      </m:sSub>
                    </m:oMath>
                  </a14:m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= s]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또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여기서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Action Value Function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을 생각한다면</a:t>
                  </a:r>
                  <a14:m>
                    <m:oMath xmlns:m="http://schemas.openxmlformats.org/officeDocument/2006/math">
                      <m:r>
                        <a:rPr lang="en-US" altLang="ko-KR" sz="9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V</m:t>
                          </m:r>
                        </m:e>
                        <m:sub>
                          <m:r>
                            <a:rPr lang="ko-KR" altLang="en-US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s</m:t>
                          </m:r>
                        </m:e>
                      </m:d>
                      <m:r>
                        <a:rPr lang="en-US" altLang="ko-KR" sz="9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en-US" altLang="ko-KR" sz="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r>
                        <a:rPr lang="en-US" altLang="ko-KR" sz="9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9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a</m:t>
                          </m:r>
                          <m: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  <m:sup/>
                        <m:e>
                          <m:r>
                            <a:rPr lang="ko-KR" altLang="en-US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ko-KR" sz="9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a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s</m:t>
                              </m:r>
                            </m:e>
                          </m:d>
                          <m:r>
                            <a:rPr lang="en-US" altLang="ko-KR" sz="9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ko-KR" altLang="en-US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q</m:t>
                              </m:r>
                            </m:e>
                            <m:sub>
                              <m:r>
                                <a:rPr lang="ko-KR" altLang="en-US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s</m:t>
                              </m:r>
                              <m: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a</m:t>
                              </m:r>
                            </m:e>
                          </m:d>
                        </m:e>
                      </m:nary>
                      <m:r>
                        <a:rPr lang="en-US" altLang="ko-KR" sz="9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a14:m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 된다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State Value Function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과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Action Value Function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을 현재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State, Action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과 바로 다음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State, Action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관계식을 만들면 </a:t>
                  </a:r>
                  <a:endPara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State Value : 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V</m:t>
                          </m:r>
                        </m:e>
                        <m:sub>
                          <m: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s</m:t>
                          </m:r>
                        </m:e>
                      </m:d>
                      <m:r>
                        <a:rPr lang="en-US" altLang="ko-KR" sz="9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a</m:t>
                          </m:r>
                          <m: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  <m:sup/>
                        <m:e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𝜋</m:t>
                          </m:r>
                          <m: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a</m:t>
                          </m:r>
                          <m: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s</m:t>
                          </m:r>
                          <m: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)(</m:t>
                          </m:r>
                        </m:e>
                      </m:nary>
                      <m:sSubSup>
                        <m:sSubSupPr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a</m:t>
                          </m:r>
                        </m:sup>
                      </m:sSubSup>
                      <m:r>
                        <a:rPr lang="en-US" altLang="ko-KR" sz="9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a14:m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+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ko-KR" altLang="en-US" sz="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s</m:t>
                          </m:r>
                          <m: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’</m:t>
                          </m:r>
                          <m: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sz="9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ss</m:t>
                              </m:r>
                              <m: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′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a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altLang="ko-KR" sz="9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s</m:t>
                              </m:r>
                              <m:r>
                                <a:rPr lang="en-US" altLang="ko-KR" sz="9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’</m:t>
                              </m:r>
                            </m:e>
                          </m:d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Action Value : 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q</m:t>
                            </m:r>
                          </m:e>
                          <m:sub>
                            <m:r>
                              <a:rPr lang="ko-KR" altLang="en-US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e>
                        </m:d>
                        <m:r>
                          <a:rPr lang="en-US" altLang="ko-KR" sz="9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sup>
                        </m:sSubSup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ko-KR" altLang="en-US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ko-KR" altLang="en-US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’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ss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a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altLang="ko-KR" sz="9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a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′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  <m:sup/>
                              <m:e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𝜋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a</m:t>
                                </m:r>
                                <m:r>
                                  <a:rPr lang="en-US" altLang="ko-KR" sz="9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′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s</m:t>
                                </m:r>
                                <m:r>
                                  <a:rPr lang="en-US" altLang="ko-KR" sz="9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′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ko-KR" altLang="en-US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s</m:t>
                                    </m:r>
                                    <m:r>
                                      <a:rPr lang="en-US" altLang="ko-KR" sz="9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’</m:t>
                                    </m:r>
                                    <m: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a</m:t>
                                    </m:r>
                                    <m:r>
                                      <a:rPr lang="en-US" altLang="ko-KR" sz="9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’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 된다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따라서 처음에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Random Policy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 시작해 환경과 상호작용을 하며 얻는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reward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와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state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 통해 어떤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State 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에서 어떤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 좋은 지 판단한다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059" y="2582463"/>
                  <a:ext cx="2645206" cy="37074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747E2D-F3AA-4AFA-8D44-EDEF7208FCF4}"/>
                </a:ext>
              </a:extLst>
            </p:cNvPr>
            <p:cNvGrpSpPr/>
            <p:nvPr/>
          </p:nvGrpSpPr>
          <p:grpSpPr>
            <a:xfrm>
              <a:off x="359251" y="1778715"/>
              <a:ext cx="2760209" cy="4610944"/>
              <a:chOff x="359251" y="1778715"/>
              <a:chExt cx="2760209" cy="4610944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64566" y="2209361"/>
                <a:ext cx="26398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Bellman Equation</a:t>
                </a:r>
                <a:endPara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59251" y="2582463"/>
                    <a:ext cx="2645206" cy="38071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현재 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State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와 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Action 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그리고 다음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 State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와 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Action 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사이의 관계식을 통해서 학습하는 것을 볼 수 있었다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 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이 관계식을 바로 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Bellman Equation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이라고 한다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endPara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Bellman Equation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에는 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Expectation, Optimality 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두가지 종류가 있는데 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MDP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에서는 두 가지 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Value Function(State, Action)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에 따라서 각각의 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Bellman Equation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이 만들어진다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 </a:t>
                    </a:r>
                  </a:p>
                  <a:p>
                    <a:pPr>
                      <a:lnSpc>
                        <a:spcPct val="150000"/>
                      </a:lnSpc>
                    </a:pPr>
                    <a:endPara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State Value Function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과 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Action Value Function</a:t>
                    </a:r>
                    <a:r>
                      <a: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은 각각 다음과 같다</a:t>
                    </a: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.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State Value Function : </a:t>
                    </a:r>
                    <a:endParaRPr lang="en-US" altLang="ko-KR" sz="900" i="1" dirty="0">
                      <a:solidFill>
                        <a:schemeClr val="bg1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맑은 고딕" panose="020B0503020000020004" pitchFamily="50" charset="-127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V</m:t>
                            </m:r>
                          </m:e>
                          <m:sub>
                            <m:r>
                              <a:rPr lang="ko-KR" altLang="en-US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</m:e>
                        </m:d>
                        <m:r>
                          <a:rPr lang="en-US" altLang="ko-KR" sz="9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E</m:t>
                            </m:r>
                          </m:e>
                          <m:sub>
                            <m:r>
                              <a:rPr lang="ko-KR" altLang="en-US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𝜋</m:t>
                            </m:r>
                          </m:sub>
                        </m:sSub>
                      </m:oMath>
                    </a14:m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ea typeface="맑은 고딕" panose="020B0503020000020004" pitchFamily="50" charset="-127"/>
                      </a:rPr>
                      <a:t>[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</m:oMath>
                    </a14:m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ea typeface="맑은 고딕" panose="020B0503020000020004" pitchFamily="50" charset="-127"/>
                      </a:rPr>
                      <a:t>|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</m:sub>
                        </m:sSub>
                      </m:oMath>
                    </a14:m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 = s]</a:t>
                    </a:r>
                    <a:b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</a:b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Action Value Function :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ko-K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q</m:t>
                            </m:r>
                          </m:e>
                          <m:sub>
                            <m:r>
                              <a:rPr lang="ko-KR" altLang="en-US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e>
                        </m:d>
                        <m:r>
                          <a:rPr lang="en-US" altLang="ko-KR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 </m:t>
                        </m:r>
                        <m:sSubSup>
                          <m:sSubSup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sup>
                        </m:sSubSup>
                        <m:r>
                          <a:rPr lang="en-US" altLang="ko-KR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+ </m:t>
                        </m:r>
                        <m:r>
                          <a:rPr lang="ko-KR" altLang="en-US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ss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’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a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ko-KR" altLang="en-US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’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</m:nary>
                      </m:oMath>
                    </a14:m>
                    <a:r>
                      <a:rPr lang="en-US" altLang="ko-KR" sz="9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a:t> 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ko-KR" altLang="en-US" sz="9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a:t>이때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  <m: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t</m:t>
                            </m:r>
                            <m: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a14:m>
                    <a:r>
                      <a:rPr lang="en-US" altLang="ko-KR" sz="9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a:t> </a:t>
                    </a:r>
                    <a:r>
                      <a:rPr lang="ko-KR" altLang="en-US" sz="9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a:t>이고</a:t>
                    </a:r>
                    <a:r>
                      <a:rPr lang="en-US" altLang="ko-KR" sz="9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a:t>, P</a:t>
                    </a:r>
                    <a:r>
                      <a:rPr lang="ko-KR" altLang="en-US" sz="9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a:t>는 </a:t>
                    </a:r>
                    <a:r>
                      <a:rPr lang="en-US" altLang="ko-KR" sz="9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a:t>Transition Probability</a:t>
                    </a:r>
                    <a:r>
                      <a:rPr lang="ko-KR" altLang="en-US" sz="9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a:t>를 의미한다</a:t>
                    </a:r>
                    <a:r>
                      <a:rPr lang="en-US" altLang="ko-KR" sz="9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a:t>.</a:t>
                    </a: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51" y="2582463"/>
                    <a:ext cx="2645206" cy="3807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6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직사각형 24"/>
              <p:cNvSpPr/>
              <p:nvPr/>
            </p:nvSpPr>
            <p:spPr>
              <a:xfrm flipV="1">
                <a:off x="419460" y="1778715"/>
                <a:ext cx="2700000" cy="18000"/>
              </a:xfrm>
              <a:prstGeom prst="rect">
                <a:avLst/>
              </a:prstGeom>
              <a:solidFill>
                <a:srgbClr val="2227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 flipV="1">
              <a:off x="3610386" y="1778715"/>
              <a:ext cx="2700000" cy="18000"/>
            </a:xfrm>
            <a:prstGeom prst="rect">
              <a:avLst/>
            </a:prstGeom>
            <a:solidFill>
              <a:srgbClr val="DA4B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6596630" y="1916206"/>
              <a:ext cx="0" cy="408706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896274" y="2209361"/>
              <a:ext cx="2639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Bellman Optimality Equation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890958" y="2582463"/>
                  <a:ext cx="2805299" cy="42100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강화 학습의 목적인 최대의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Reward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 얻는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Policy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 찾았을 때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Optimal Policy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라고 이야기한다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Optimal Policy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 따르는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Bellman Equation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으로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Value Function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Optimality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는 다음과 같다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ko-KR" altLang="en-US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ko-KR" sz="9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9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ko-KR" altLang="en-US" sz="9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ko-KR" sz="9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a:rPr lang="ko-KR" altLang="en-US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ko-KR" altLang="en-US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altLang="ko-KR" sz="9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9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ko-KR" altLang="en-US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ko-KR" sz="9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a:rPr lang="ko-KR" altLang="en-US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여기서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Q-function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에 대한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Optimal Value Function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을 구할 수 있다면 가장 좋은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action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을 선택하여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Optimal Policy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를 구할 수 있다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</a:rPr>
                    <a:t>. 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ko-KR" altLang="en-US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</m:e>
                        </m:d>
                        <m:r>
                          <a:rPr lang="en-US" altLang="ko-KR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9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         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1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  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if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a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=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arg</m:t>
                                </m:r>
                                <m:func>
                                  <m:funcPr>
                                    <m:ctrlPr>
                                      <a:rPr lang="en-US" altLang="ko-KR" sz="9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sz="90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900" i="0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a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ko-KR" sz="90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q</m:t>
                                        </m:r>
                                      </m:e>
                                      <m:sub>
                                        <m:r>
                                          <a:rPr lang="ko-KR" altLang="en-US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  <m: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s</m:t>
                                    </m:r>
                                    <m: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a</m:t>
                                    </m:r>
                                    <m: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0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                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otherwise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따라서 두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Optimal value Function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의 관계는 다음과 같다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ko-KR" altLang="en-US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ko-KR" sz="9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unc>
                              <m:func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90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ko-KR" altLang="en-US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fName>
                          <m:e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p>
                                </m:sSubSup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ko-KR" altLang="en-US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ko-KR" altLang="en-US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9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ko-KR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ss</m:t>
                                        </m:r>
                                        <m:r>
                                          <a:rPr lang="en-US" altLang="ko-KR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a:rPr lang="ko-KR" altLang="en-US" sz="900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US" altLang="ko-KR" sz="9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ko-KR" sz="9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a:rPr lang="en-US" altLang="ko-KR" sz="9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’</m:t>
                                    </m:r>
                                    <m:r>
                                      <a:rPr lang="en-US" altLang="ko-KR" sz="900" i="1" dirty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  <m:r>
                                  <m:rPr>
                                    <m:nor/>
                                  </m:rPr>
                                  <a:rPr lang="en-US" altLang="ko-KR" sz="9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altLang="ko-KR" sz="9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ko-KR" altLang="en-US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 sz="9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9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ko-KR" sz="9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9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9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ko-KR" altLang="en-US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en-US" altLang="ko-KR" sz="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ko-KR" altLang="en-US" sz="9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ko-KR" sz="9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ss</m:t>
                              </m:r>
                              <m: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ko-KR" altLang="en-US" sz="9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ko-KR" sz="9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sz="9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sz="9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’</m:t>
                          </m:r>
                          <m:r>
                            <a:rPr lang="en-US" altLang="ko-KR" sz="9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# max Action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을 선택한다는 점에서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Deterministic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하다고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Value Iteration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에서 이야기 할 것이다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endPara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958" y="2582463"/>
                  <a:ext cx="2805299" cy="42100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직사각형 26"/>
            <p:cNvSpPr/>
            <p:nvPr/>
          </p:nvSpPr>
          <p:spPr>
            <a:xfrm flipV="1">
              <a:off x="6842352" y="1778715"/>
              <a:ext cx="2700000" cy="18000"/>
            </a:xfrm>
            <a:prstGeom prst="rect">
              <a:avLst/>
            </a:prstGeom>
            <a:solidFill>
              <a:srgbClr val="446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Dynamic Programming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이용되는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Bellman Equation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그럼 무엇일까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7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Planning Algorithm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4566" y="2209361"/>
            <a:ext cx="2639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Dynamic Programming(DP)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251" y="2582463"/>
            <a:ext cx="3719454" cy="3597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Dynamic Programming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Based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즉 환경을 알고 있는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MDP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해결하는 방법으로 다음 장에서 이야기 할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Bellman Equation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푸는 것을 의미한다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문제를 해결하기 위해서 모든 방법을 검토하고 최적의 풀이법을 찾아낸다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복잡한 문제를 해결할 때 여러가지 작은 문제로 나누어서 푸는 방법을 말한다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과정으로 나누어지는데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진행하는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따라서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구하고 이를 토대로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Optimal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하게 발전시키는 흐름이다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(Prediction -&gt; Control -&gt; Prediction – Control) Optimal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찾기 위해서 모든 방법을 검토한다는 것이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특징이다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Prediction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Evaluation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Control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Improvement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DP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각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과정에서 사용되는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Bellman Equation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가지로 나누어 진다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Bellman Expectation Equation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Iteration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Bellman Optimality Equation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 Iteration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375636" y="1916206"/>
            <a:ext cx="0" cy="4087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flipV="1">
            <a:off x="422128" y="1831807"/>
            <a:ext cx="3593700" cy="18000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MDP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문제를 해결하는 방법으로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Based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방법이다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67D1AC-76F8-47D0-B527-0B637E5F8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6"/>
          <a:stretch/>
        </p:blipFill>
        <p:spPr>
          <a:xfrm>
            <a:off x="5113422" y="2040356"/>
            <a:ext cx="4048484" cy="3990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D0DECB-EB72-4A4F-919F-A6A71CFAC56C}"/>
              </a:ext>
            </a:extLst>
          </p:cNvPr>
          <p:cNvSpPr txBox="1"/>
          <p:nvPr/>
        </p:nvSpPr>
        <p:spPr>
          <a:xfrm>
            <a:off x="3004457" y="6620510"/>
            <a:ext cx="6784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 : </a:t>
            </a:r>
            <a:r>
              <a:rPr lang="en-US" altLang="ko-KR" sz="800" dirty="0">
                <a:hlinkClick r:id="rId4"/>
              </a:rPr>
              <a:t>https://medium.com/@temi.ayo.babs/markov-decision-processes-for-reinforcement-learning-part-i-satr-2aba81a0f50a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9602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0" dirty="0"/>
              <a:t>목차</a:t>
            </a:r>
            <a:endParaRPr lang="en-US" altLang="ko-KR" b="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48825" cy="468313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307820" y="935245"/>
            <a:ext cx="659907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rgbClr val="DA4B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강화학습에 관해 생소한 분들을 위한 전반적인 흐름과 내용을 간략하게 소개합니다</a:t>
            </a:r>
            <a:r>
              <a:rPr lang="en-US" altLang="ko-KR" sz="1200" dirty="0">
                <a:solidFill>
                  <a:srgbClr val="DA4B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altLang="ko-KR" sz="1200" dirty="0">
              <a:solidFill>
                <a:srgbClr val="DA4B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9240" y="1859421"/>
            <a:ext cx="2161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0678" y="1874809"/>
            <a:ext cx="5698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Definition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877750" y="1722409"/>
            <a:ext cx="2153268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06836" y="2219082"/>
            <a:ext cx="5707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Elements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168666" y="1722409"/>
            <a:ext cx="58370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77750" y="3581355"/>
            <a:ext cx="2161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Planning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Algorithm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15345" y="3596743"/>
            <a:ext cx="5698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Markov Decision Process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886260" y="3444343"/>
            <a:ext cx="2153268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15346" y="3941016"/>
            <a:ext cx="5681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Dynamic Programming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15344" y="4299002"/>
            <a:ext cx="5681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Bellman Equation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177176" y="3444343"/>
            <a:ext cx="58370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60730" y="5241509"/>
            <a:ext cx="2161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Algorithm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98325" y="5256897"/>
            <a:ext cx="5698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Value – Based / Monte Carlo, Time Difference, SARSA, Q-Learning, DQN, Double DQN, Dueling DQN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869240" y="5104497"/>
            <a:ext cx="2153268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98324" y="5713981"/>
            <a:ext cx="5698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Policy – Based / REINFORCE, REINFORCE with Baseline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98324" y="5995252"/>
            <a:ext cx="5698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Actor – Critic / A3C, A2C, TRPO, PPO, DDPG, TD3, SAC, IMPALA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3160156" y="5104497"/>
            <a:ext cx="583705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53C4BCC-3C5D-46FD-B699-747B61F5E739}"/>
              </a:ext>
            </a:extLst>
          </p:cNvPr>
          <p:cNvSpPr txBox="1"/>
          <p:nvPr/>
        </p:nvSpPr>
        <p:spPr>
          <a:xfrm>
            <a:off x="3315344" y="2562300"/>
            <a:ext cx="5681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Concepts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5184B-EFB6-4D85-A58F-042518EC6AFA}"/>
              </a:ext>
            </a:extLst>
          </p:cNvPr>
          <p:cNvSpPr txBox="1"/>
          <p:nvPr/>
        </p:nvSpPr>
        <p:spPr>
          <a:xfrm>
            <a:off x="3332364" y="2989628"/>
            <a:ext cx="5681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4) How?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90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Planning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Policy Iteration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01</a:t>
            </a: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9" y="1982767"/>
            <a:ext cx="8341400" cy="1216743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 Iteration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DP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Prediction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과정에 이용되는 방법으로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Bellman Expectation Equation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푸는 문제이다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Policy Iteration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두 부분으로 나누어지며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Policy Evaluation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과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 Improvement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평가하고 결과 값을 이용해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향상시키는 방법이다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.Policy Evaluation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통해서 구한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True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State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구하는 것이고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True State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이용해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 Improvement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에서는 현재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더 좋은 방향으로 업데이트하는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118778"/>
                <a:ext cx="4071130" cy="3147144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Evaluation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k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</m:d>
                    <m:r>
                      <a:rPr lang="en-US" altLang="ko-KR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  <m:sup/>
                      <m:e>
                        <m:r>
                          <a:rPr lang="ko-KR" altLang="en-US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)(</m:t>
                        </m:r>
                      </m:e>
                    </m:nary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</m:sup>
                    </m:sSubSup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ko-KR" altLang="en-US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ss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′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k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s</m:t>
                        </m:r>
                        <m:r>
                          <a:rPr lang="en-US" altLang="ko-KR" sz="900" i="1" dirty="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’</m:t>
                        </m:r>
                        <m:r>
                          <a:rPr lang="en-US" altLang="ko-KR" sz="900" i="1" dirty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식을 통해서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계산하며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k: number of iteration, R : reward, P : Transition Probability, V(s) : State – value Function,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π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: 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나타낸다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위의 식은 어떤 상태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감가율을 적용한 앞으로 받을 수 있는 모든 보상의 합을 나타낸다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우리는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들의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True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찾는 것이 목적인데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바로 찾을 수 없는 이유는 반복적으로 계산하기 전 처음의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Random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하기 때문이다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현재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판단하기 위해서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 사용하며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좋은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반복을 통해서 찾아가는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그래서 우리는 반복적으로 계산하여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True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</m:e>
                      <m:sub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(s)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찾는 것이 목적이다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118778"/>
                <a:ext cx="4071130" cy="3147144"/>
              </a:xfrm>
              <a:prstGeom prst="rect">
                <a:avLst/>
              </a:prstGeom>
              <a:blipFill>
                <a:blip r:embed="rId2"/>
                <a:stretch>
                  <a:fillRect l="-150" t="-1357" r="-1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321509" y="3118778"/>
                <a:ext cx="4071130" cy="3159198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Improvement : 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Improvement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방법은 정해져 있지는 않지만 가장 많이 알려진 방법인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Greedy policy Improvement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소개하면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가치가 가장 높은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찾는 방법으로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Max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선택하는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Evaluation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계산된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중에서 가장 좋은 곳으로 이동하는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취하기 위해서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정량화 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Action-value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Action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–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val</m:t>
                    </m:r>
                    <m:r>
                      <m:rPr>
                        <m:sty m:val="p"/>
                      </m:rPr>
                      <a:rPr lang="en-US" altLang="ko-KR" sz="90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u</m:t>
                    </m:r>
                    <m:r>
                      <m:rPr>
                        <m:sty m:val="p"/>
                      </m:rPr>
                      <a:rPr lang="en-US" altLang="ko-KR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e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Function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은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</m:e>
                      <m:sub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</m:e>
                    </m:d>
                    <m:r>
                      <a:rPr lang="en-US" altLang="ko-KR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bSup>
                      <m:sSub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</m:sup>
                    </m:sSubSup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ss</m:t>
                            </m:r>
                            <m: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’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V</m:t>
                            </m:r>
                          </m:e>
                          <m:sub>
                            <m:r>
                              <a:rPr lang="ko-KR" altLang="en-US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’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</m:e>
                      <m:sub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a</m:t>
                        </m:r>
                      </m:e>
                    </m:d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s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 a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가치를 나타내며 식을 보면 특정한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 선택되고 난 후에 보상의 합으로 나타나는 것을 볼 수 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이렇게 구한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 – 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통해서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Max action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찾는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9" y="3118778"/>
                <a:ext cx="4071130" cy="3159198"/>
              </a:xfrm>
              <a:prstGeom prst="rect">
                <a:avLst/>
              </a:prstGeom>
              <a:blipFill>
                <a:blip r:embed="rId3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 Iteration, Value Iteration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 Iteration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관해 다룰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51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Planning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118778"/>
                <a:ext cx="4071130" cy="3147593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Value Iteration : Policy Iteration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과는 다르게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Bellman Optimality Equation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Policy Iteration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은 두 과정으로 나누어져 있었지만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Value Iteration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은 하나의 과정이다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앞서 설명한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Iteration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s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이동이 가능한 모든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s’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들의 모든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더해서 결과를 알아냈지만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 Value Iteration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은 이 중에서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Max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값만 선택해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Greedy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Improve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그래서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Iteration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구하는 식에서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Summation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 아닌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max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이용하는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Optimal 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사용한다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 Optimal 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k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</m:d>
                    <m:r>
                      <a:rPr lang="en-US" altLang="ko-KR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func>
                      <m:func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b="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  <m:r>
                              <a:rPr lang="en-US" altLang="ko-KR" sz="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a</m:t>
                            </m:r>
                          </m:sup>
                        </m:sSubSup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+ 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ko-KR" altLang="en-US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ss</m:t>
                                </m:r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a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k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sz="900" dirty="0"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  <a:cs typeface="Montserrat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900" dirty="0"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  <a:cs typeface="Montserrat" charset="0"/>
                              </a:rPr>
                              <m:t>s</m:t>
                            </m:r>
                            <m:r>
                              <a:rPr lang="en-US" altLang="ko-KR" sz="900" i="1" dirty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’</m:t>
                            </m:r>
                            <m:r>
                              <a:rPr lang="en-US" altLang="ko-KR" sz="900" i="1" dirty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)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)</m:t>
                        </m:r>
                      </m:e>
                    </m:func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으로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max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이용한다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118778"/>
                <a:ext cx="4071130" cy="3147593"/>
              </a:xfrm>
              <a:prstGeom prst="rect">
                <a:avLst/>
              </a:prstGeom>
              <a:blipFill>
                <a:blip r:embed="rId2"/>
                <a:stretch>
                  <a:fillRect l="-150" b="-91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118778"/>
            <a:ext cx="4071130" cy="314714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Value Iteration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 Improvement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없다는 점이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 Iteration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과의 차이를 보인다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Policy Iteration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경우에는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따라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Value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 확률적으로 주어지기 때문에 기대 값으로 계산을 해야 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그래서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Bellman Expectation Equation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이용한 것이지만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Value Iteration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현재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Optimal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하다는 것을 전제로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max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값을 취하기 때문에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자체가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Deterministic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하게 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(Action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Deterministic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하다는 것이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Bellman Equation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다룬 내용이다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그래서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Value Iteration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Value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True 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찾는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 evaluation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 Improvement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내재되어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 Iteration, Value Iteration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Value Iteration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관해 다룰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43AAA7-3342-42D4-8EF2-A6F08BD1DC64}"/>
              </a:ext>
            </a:extLst>
          </p:cNvPr>
          <p:cNvSpPr/>
          <p:nvPr/>
        </p:nvSpPr>
        <p:spPr>
          <a:xfrm>
            <a:off x="364405" y="1566252"/>
            <a:ext cx="9250376" cy="1484765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4A59-48CB-4DA5-BA13-94E41CEDDB73}"/>
              </a:ext>
            </a:extLst>
          </p:cNvPr>
          <p:cNvSpPr txBox="1"/>
          <p:nvPr/>
        </p:nvSpPr>
        <p:spPr>
          <a:xfrm>
            <a:off x="937929" y="1679986"/>
            <a:ext cx="23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Value Iteration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57B576-F0CD-4829-8C01-F8004499B0F9}"/>
              </a:ext>
            </a:extLst>
          </p:cNvPr>
          <p:cNvSpPr txBox="1"/>
          <p:nvPr/>
        </p:nvSpPr>
        <p:spPr>
          <a:xfrm>
            <a:off x="400602" y="1679986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02</a:t>
            </a: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C633F47F-E9E7-481C-9A1F-7F462EB69ADD}"/>
              </a:ext>
            </a:extLst>
          </p:cNvPr>
          <p:cNvSpPr/>
          <p:nvPr/>
        </p:nvSpPr>
        <p:spPr>
          <a:xfrm>
            <a:off x="496852" y="1695865"/>
            <a:ext cx="239174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AEAA33-13FD-49D6-9D15-A7AC958BFE9F}"/>
              </a:ext>
            </a:extLst>
          </p:cNvPr>
          <p:cNvSpPr txBox="1"/>
          <p:nvPr/>
        </p:nvSpPr>
        <p:spPr>
          <a:xfrm>
            <a:off x="736025" y="2105311"/>
            <a:ext cx="8335785" cy="75507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Value Iteration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DP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Control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과정에 이용되는 방법으로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Bellman Optimality Equation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푸는 문제이다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 Value Iteration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Optimal Value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찾고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추출하는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Value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Optimal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함으로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도 마찬가지로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Optimal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하다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즉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Optimal Value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통해서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Optimal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찾겠다는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1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Planning Algorithm</a:t>
            </a:r>
          </a:p>
        </p:txBody>
      </p:sp>
      <p:cxnSp>
        <p:nvCxnSpPr>
          <p:cNvPr id="77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 Iteration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Value Iteration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103F1947-9AF9-467C-A22D-4D2AF5A365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1889625"/>
                  </p:ext>
                </p:extLst>
              </p:nvPr>
            </p:nvGraphicFramePr>
            <p:xfrm>
              <a:off x="383346" y="1648079"/>
              <a:ext cx="9122891" cy="4597751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22807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1084">
                      <a:extLst>
                        <a:ext uri="{9D8B030D-6E8A-4147-A177-3AD203B41FA5}">
                          <a16:colId xmlns:a16="http://schemas.microsoft.com/office/drawing/2014/main" val="2117712717"/>
                        </a:ext>
                      </a:extLst>
                    </a:gridCol>
                    <a:gridCol w="34210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1377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Policy Iteration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Value Iteration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8783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Policy Evaluation</a:t>
                          </a:r>
                          <a:endParaRPr lang="ko-KR" altLang="en-US" sz="105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Montserrat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5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k</m:t>
                                  </m:r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+</m:t>
                                  </m:r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05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s</m:t>
                                  </m:r>
                                </m:e>
                              </m:d>
                              <m:r>
                                <a:rPr lang="en-US" altLang="ko-KR" sz="105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=</m:t>
                              </m:r>
                            </m:oMath>
                          </a14:m>
                          <a:endParaRPr lang="en-US" altLang="ko-KR" sz="1050" i="1" dirty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05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sz="1050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a</m:t>
                                  </m:r>
                                  <m:r>
                                    <a:rPr lang="en-US" altLang="ko-KR" sz="105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  <m:sup/>
                                <m:e>
                                  <m:r>
                                    <a:rPr lang="ko-KR" altLang="en-US" sz="1050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𝜋</m:t>
                                  </m:r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a</m:t>
                                  </m:r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s</m:t>
                                  </m:r>
                                  <m: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)(</m:t>
                                  </m:r>
                                </m:e>
                              </m:nary>
                              <m:sSubSup>
                                <m:sSubSupPr>
                                  <m:ctrlPr>
                                    <a:rPr lang="en-US" altLang="ko-KR" sz="105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s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a</m:t>
                                  </m:r>
                                </m:sup>
                              </m:sSubSup>
                              <m:r>
                                <a:rPr lang="en-US" altLang="ko-KR" sz="105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r>
                                <a:rPr lang="en-US" altLang="ko-KR" sz="105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r>
                                <a:rPr lang="en-US" altLang="ko-KR" sz="105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r>
                                <a:rPr lang="ko-KR" altLang="en-US" sz="105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ko-KR" altLang="en-US" sz="1050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1050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s</m:t>
                                  </m:r>
                                  <m:r>
                                    <a:rPr lang="en-US" altLang="ko-KR" sz="105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05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ko-KR" sz="1050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050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050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ss</m:t>
                                      </m:r>
                                      <m:r>
                                        <a:rPr lang="en-US" altLang="ko-KR" sz="1050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050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a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ko-KR" sz="1050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050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V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050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k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ko-KR" sz="1050" dirty="0">
                                      <a:latin typeface="맑은 고딕" panose="020B0503020000020004" pitchFamily="50" charset="-127"/>
                                      <a:ea typeface="맑은 고딕" panose="020B0503020000020004" pitchFamily="50" charset="-127"/>
                                      <a:cs typeface="Montserrat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sz="1050" dirty="0">
                                      <a:latin typeface="맑은 고딕" panose="020B0503020000020004" pitchFamily="50" charset="-127"/>
                                      <a:ea typeface="맑은 고딕" panose="020B0503020000020004" pitchFamily="50" charset="-127"/>
                                      <a:cs typeface="Montserrat" charset="0"/>
                                    </a:rPr>
                                    <m:t>s</m:t>
                                  </m:r>
                                  <m:r>
                                    <a:rPr lang="en-US" altLang="ko-KR" sz="1050" i="1" dirty="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Montserrat" charset="0"/>
                                    </a:rPr>
                                    <m:t>’</m:t>
                                  </m:r>
                                  <m:r>
                                    <a:rPr lang="en-US" altLang="ko-KR" sz="1050" i="1" dirty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Montserrat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en-US" altLang="ko-KR" sz="1050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Montserrat" charset="0"/>
                            </a:rPr>
                            <a:t>) </a:t>
                          </a:r>
                          <a:endParaRPr lang="ko-KR" altLang="en-US" sz="105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k</m:t>
                                    </m:r>
                                    <m: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s</m:t>
                                    </m:r>
                                  </m:e>
                                </m:d>
                                <m:r>
                                  <a:rPr lang="en-US" altLang="ko-KR" sz="105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=</m:t>
                                </m:r>
                                <m:r>
                                  <a:rPr lang="en-US" altLang="ko-KR" sz="105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sz="1050" b="0" i="1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b="0" i="0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a</m:t>
                                        </m:r>
                                        <m:r>
                                          <a:rPr lang="en-US" altLang="ko-KR" sz="105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R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s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a</m:t>
                                        </m:r>
                                      </m:sup>
                                    </m:sSubSup>
                                    <m: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 + </m:t>
                                    </m:r>
                                    <m:r>
                                      <a:rPr lang="ko-KR" altLang="en-US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𝛾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ko-KR" altLang="en-US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s</m:t>
                                        </m:r>
                                        <m: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050" i="1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050" i="1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050" i="1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  <m:t>ss</m:t>
                                            </m:r>
                                            <m:r>
                                              <a:rPr lang="en-US" altLang="ko-KR" sz="1050" i="1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  <m:t>′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050" i="1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  <m:t>a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n-US" altLang="ko-KR" sz="1050" i="1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050" i="1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  <m:t>V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1050" i="1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  <m:t>k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nor/>
                                          </m:rPr>
                                          <a:rPr lang="en-US" altLang="ko-KR" sz="1050" dirty="0">
                                            <a:latin typeface="맑은 고딕" panose="020B0503020000020004" pitchFamily="50" charset="-127"/>
                                            <a:ea typeface="맑은 고딕" panose="020B0503020000020004" pitchFamily="50" charset="-127"/>
                                            <a:cs typeface="Montserrat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altLang="ko-KR" sz="1050" dirty="0">
                                            <a:latin typeface="맑은 고딕" panose="020B0503020000020004" pitchFamily="50" charset="-127"/>
                                            <a:ea typeface="맑은 고딕" panose="020B0503020000020004" pitchFamily="50" charset="-127"/>
                                            <a:cs typeface="Montserrat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ko-KR" sz="1050" i="1" dirty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Montserrat" charset="0"/>
                                          </a:rPr>
                                          <m:t>’</m:t>
                                        </m:r>
                                        <m:r>
                                          <a:rPr lang="en-US" altLang="ko-KR" sz="1050" i="1" dirty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Montserrat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  <m:r>
                                      <m:rPr>
                                        <m:nor/>
                                      </m:rPr>
                                      <a:rPr lang="en-US" altLang="ko-KR" sz="1050" dirty="0">
                                        <a:latin typeface="맑은 고딕" panose="020B0503020000020004" pitchFamily="50" charset="-127"/>
                                        <a:ea typeface="맑은 고딕" panose="020B0503020000020004" pitchFamily="50" charset="-127"/>
                                        <a:cs typeface="Montserrat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ko-KR" altLang="en-US" sz="105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88039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Policy Improvement</a:t>
                          </a:r>
                          <a:endParaRPr lang="ko-KR" altLang="en-US" sz="105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05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s</m:t>
                                    </m:r>
                                  </m:e>
                                </m:d>
                                <m:r>
                                  <a:rPr lang="en-US" altLang="ko-KR" sz="105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05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arg</m:t>
                                </m:r>
                                <m:func>
                                  <m:funcPr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sz="1050" i="1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0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a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ko-KR" sz="1050" i="1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q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s</m:t>
                                    </m:r>
                                    <m: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a</m:t>
                                    </m:r>
                                    <m: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altLang="ko-KR" sz="1050" i="1" dirty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ko-KR" altLang="en-US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s</m:t>
                                    </m:r>
                                    <m: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a</m:t>
                                    </m:r>
                                  </m:e>
                                </m:d>
                                <m:r>
                                  <a:rPr lang="en-US" altLang="ko-KR" sz="105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=</m:t>
                                </m:r>
                                <m:r>
                                  <a:rPr lang="en-US" altLang="ko-KR" sz="105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s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a</m:t>
                                    </m:r>
                                  </m:sup>
                                </m:sSubSup>
                                <m:r>
                                  <a:rPr lang="en-US" altLang="ko-KR" sz="105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</m:t>
                                </m:r>
                                <m:r>
                                  <a:rPr lang="en-US" altLang="ko-KR" sz="105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+</m:t>
                                </m:r>
                                <m:r>
                                  <a:rPr lang="en-US" altLang="ko-KR" sz="105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 </m:t>
                                </m:r>
                                <m:r>
                                  <a:rPr lang="ko-KR" altLang="en-US" sz="105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𝛾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s</m:t>
                                    </m:r>
                                    <m: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ko-KR" sz="1050" i="1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ss</m:t>
                                        </m:r>
                                        <m:r>
                                          <a:rPr lang="en-US" altLang="ko-KR" sz="1050" i="1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’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a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ko-KR" sz="1050" i="1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050" i="1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a:rPr lang="ko-KR" altLang="en-US" sz="1050" i="1" smtClean="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s</m:t>
                                    </m:r>
                                    <m:r>
                                      <a:rPr lang="en-US" altLang="ko-KR" sz="105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’</m:t>
                                    </m:r>
                                    <m:r>
                                      <a:rPr lang="en-US" altLang="ko-KR" sz="1050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105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NONE</a:t>
                          </a:r>
                          <a:endParaRPr lang="ko-KR" altLang="en-US" sz="105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302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Bellman Equation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Bellman Expectation Equation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Bellman Optimality Equation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01779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en-US" altLang="ko-KR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en-US" altLang="ko-KR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en-US" altLang="ko-KR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Figure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05300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103F1947-9AF9-467C-A22D-4D2AF5A365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1889625"/>
                  </p:ext>
                </p:extLst>
              </p:nvPr>
            </p:nvGraphicFramePr>
            <p:xfrm>
              <a:off x="383346" y="1648079"/>
              <a:ext cx="9122891" cy="4597751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22807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421084">
                      <a:extLst>
                        <a:ext uri="{9D8B030D-6E8A-4147-A177-3AD203B41FA5}">
                          <a16:colId xmlns:a16="http://schemas.microsoft.com/office/drawing/2014/main" val="2117712717"/>
                        </a:ext>
                      </a:extLst>
                    </a:gridCol>
                    <a:gridCol w="34210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30391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Policy Iteration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1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Value Iteration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7430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Policy Evaluation</a:t>
                          </a:r>
                          <a:endParaRPr lang="ko-KR" altLang="en-US" sz="105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6845" t="-48649" r="-100178" b="-532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6548" t="-48649" b="-5324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88251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Policy Improvement</a:t>
                          </a:r>
                          <a:endParaRPr lang="ko-KR" altLang="en-US" sz="105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6845" t="-101852" r="-100178" b="-26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NONE</a:t>
                          </a:r>
                          <a:endParaRPr lang="ko-KR" altLang="en-US" sz="105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0302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Bellman Equation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Bellman Expectation Equation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Bellman Optimality Equation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201779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en-US" altLang="ko-KR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en-US" altLang="ko-KR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en-US" altLang="ko-KR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2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Figure</a:t>
                          </a: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endParaRPr lang="ko-KR" altLang="en-US" sz="12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marL="121706" marR="121706">
                        <a:lnL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053008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E57DDA30-72DB-4906-A09C-3499DC470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8" b="59072"/>
          <a:stretch/>
        </p:blipFill>
        <p:spPr bwMode="auto">
          <a:xfrm>
            <a:off x="2833601" y="4205160"/>
            <a:ext cx="3067050" cy="20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80F4D0D-7192-4CC3-9972-46A07D7FA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3" b="9721"/>
          <a:stretch/>
        </p:blipFill>
        <p:spPr bwMode="auto">
          <a:xfrm>
            <a:off x="6170003" y="4205160"/>
            <a:ext cx="3067050" cy="196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B08A5-02F4-41EF-A3A2-610D450A2243}"/>
              </a:ext>
            </a:extLst>
          </p:cNvPr>
          <p:cNvSpPr txBox="1"/>
          <p:nvPr/>
        </p:nvSpPr>
        <p:spPr>
          <a:xfrm>
            <a:off x="4744492" y="6605245"/>
            <a:ext cx="4804038" cy="23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 : </a:t>
            </a:r>
            <a:r>
              <a:rPr lang="en-US" altLang="ko-KR" sz="800" dirty="0">
                <a:hlinkClick r:id="rId5"/>
              </a:rPr>
              <a:t>https://stackoverflow.com/questions/43728781/policy-iteration-vs-value-iteration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52799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&amp; RL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Planning Algorithm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886C300-36A7-4266-B5E6-5C95104B7AB0}"/>
              </a:ext>
            </a:extLst>
          </p:cNvPr>
          <p:cNvGrpSpPr/>
          <p:nvPr/>
        </p:nvGrpSpPr>
        <p:grpSpPr>
          <a:xfrm>
            <a:off x="602986" y="1784258"/>
            <a:ext cx="8528982" cy="4426419"/>
            <a:chOff x="602986" y="1784258"/>
            <a:chExt cx="4234624" cy="4426419"/>
          </a:xfrm>
        </p:grpSpPr>
        <p:sp>
          <p:nvSpPr>
            <p:cNvPr id="65" name="AutoShape 12"/>
            <p:cNvSpPr>
              <a:spLocks noChangeArrowheads="1"/>
            </p:cNvSpPr>
            <p:nvPr/>
          </p:nvSpPr>
          <p:spPr bwMode="gray">
            <a:xfrm>
              <a:off x="602986" y="1784258"/>
              <a:ext cx="4234624" cy="442641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rgbClr val="D5D6D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3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58"/>
            <p:cNvSpPr/>
            <p:nvPr/>
          </p:nvSpPr>
          <p:spPr>
            <a:xfrm>
              <a:off x="698731" y="1886518"/>
              <a:ext cx="4050600" cy="368366"/>
            </a:xfrm>
            <a:prstGeom prst="rect">
              <a:avLst/>
            </a:prstGeom>
            <a:solidFill>
              <a:srgbClr val="222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Dynamic Programming &amp; Reinforcement Learning</a:t>
              </a:r>
              <a:endParaRPr lang="en-US" sz="1400" dirty="0"/>
            </a:p>
          </p:txBody>
        </p:sp>
        <p:sp>
          <p:nvSpPr>
            <p:cNvPr id="30" name="TextBox 4"/>
            <p:cNvSpPr txBox="1"/>
            <p:nvPr/>
          </p:nvSpPr>
          <p:spPr>
            <a:xfrm>
              <a:off x="752624" y="2426917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22274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1</a:t>
              </a:r>
              <a:endParaRPr lang="ar-SA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31" name="Straight Connector 52"/>
            <p:cNvCxnSpPr/>
            <p:nvPr/>
          </p:nvCxnSpPr>
          <p:spPr>
            <a:xfrm>
              <a:off x="1390101" y="2995476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4"/>
            <p:cNvSpPr txBox="1"/>
            <p:nvPr/>
          </p:nvSpPr>
          <p:spPr>
            <a:xfrm>
              <a:off x="752624" y="3184207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22274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2</a:t>
              </a:r>
              <a:endParaRPr lang="ar-SA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33" name="TextBox 4"/>
            <p:cNvSpPr txBox="1"/>
            <p:nvPr/>
          </p:nvSpPr>
          <p:spPr>
            <a:xfrm>
              <a:off x="752624" y="3953851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22274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3</a:t>
              </a:r>
              <a:endParaRPr lang="ar-SA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34" name="TextBox 4"/>
            <p:cNvSpPr txBox="1"/>
            <p:nvPr/>
          </p:nvSpPr>
          <p:spPr>
            <a:xfrm>
              <a:off x="752624" y="4723497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22274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4</a:t>
              </a:r>
              <a:endParaRPr lang="ar-SA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35" name="Straight Connector 56"/>
            <p:cNvCxnSpPr/>
            <p:nvPr/>
          </p:nvCxnSpPr>
          <p:spPr>
            <a:xfrm>
              <a:off x="1390101" y="3767016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57"/>
            <p:cNvCxnSpPr/>
            <p:nvPr/>
          </p:nvCxnSpPr>
          <p:spPr>
            <a:xfrm>
              <a:off x="1390101" y="4538556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4"/>
            <p:cNvSpPr txBox="1"/>
            <p:nvPr/>
          </p:nvSpPr>
          <p:spPr>
            <a:xfrm>
              <a:off x="752624" y="5534722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22274F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5</a:t>
              </a:r>
              <a:endParaRPr lang="ar-SA" sz="2600" dirty="0">
                <a:solidFill>
                  <a:srgbClr val="22274F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38" name="Straight Connector 66"/>
            <p:cNvCxnSpPr/>
            <p:nvPr/>
          </p:nvCxnSpPr>
          <p:spPr>
            <a:xfrm>
              <a:off x="1390101" y="5310098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310561" y="2393336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MDP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문제를 정의하여 해결하는 방법인 것은 자명하지만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DP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RL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차이는 바로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있다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DP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같은 경우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Based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방법을 이용하는데 앞으로 이야기 할 다른 강화학습 알고리즘들을 보면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 – Free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상황에서도 적용 가능하다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10561" y="3131955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 학습보다 큰 범주에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DP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있다고 생각해도 이상하지는 않지만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기본적으로 강화 학습은 큰 문제에 적합하다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주어진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MDP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환경이 작고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알고 있다면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DP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사용하는 것이 타당하다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DP</a:t>
              </a:r>
              <a:r>
                <a:rPr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적용하면 차원의 저주라는 문제가 생기기 때문이다</a:t>
              </a:r>
              <a:r>
                <a:rPr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10560" y="3923694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DP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같은 경우에는 모든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State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계산을 필요로 하지만 강화 학습에서는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Trial &amp; Error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방식을 통해서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Sample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이용한다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 학습의 경우에는 모든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State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계산하는 방법이 아닌 여러 번의 시도를 통해서 계산하기 때문에 계산양을 줄여준다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10559" y="4685037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환경에서는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알기 어렵고 환경자체가 크기 때문에 강화 학습을 이용하는 것이 실제 환경에서는 적합하다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DP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경우에는 환경 자체가 큰 경우 차원의 저주를 신경을 써야하기 때문이다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0559" y="5481008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 학습은 결국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MDP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환경의 문제를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따라서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Planning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혹은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Learning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방법으로 해결하는 것을 의미한다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여기서 강화학습의 목표는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MDP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환경의 문제를 해결하는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Optimal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Policy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찾는 것이다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7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Dynamic Programming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MDP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문제를 모두 해결 할 수 있을 것 같이 보인다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그렇다면 다른 강화 학습 알고리즘들과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Dynamic Programming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차이는 무엇일까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481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0" dirty="0"/>
              <a:t>Learning Algorithm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9084" y="3321656"/>
            <a:ext cx="583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Value – Based / Monte Carlo, Time Difference, SARSA, Q-Learning, DQN, Double DQN, Dueling DQN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9083" y="3899805"/>
            <a:ext cx="5837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Policy – Based / REINFORCE, REINFORCE with Baseline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69084" y="4262511"/>
            <a:ext cx="5837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Actor – Critic / A3C, A2C, TRPO, PPO, DDPG, TD3, SAC, IMPALA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150561" y="3042514"/>
            <a:ext cx="5837050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1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ᆞReinforcement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Learning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 Algorithm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 크게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가지로 분류 할 수 있다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Value Based,     Policy Based,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모두 사용하는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Critic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나누어지는데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안에서도     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 – Policy, Off – Policy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구분할 수 있다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Algorithm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Planning Algorithm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다르게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Free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환경에서도 적용 가능하다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A98848-B09D-4AE1-89CC-D74F7128A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092" y="2767926"/>
            <a:ext cx="8493628" cy="3513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EA27C-FE60-4F7A-AEC0-6D9DE3F5DA2D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036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3364992" y="1916206"/>
            <a:ext cx="0" cy="4087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71374" y="2209361"/>
            <a:ext cx="2639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Policy Based Algorithm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6059" y="2582463"/>
            <a:ext cx="2645206" cy="380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Based Algorithm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Reward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한 알고리즘이다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 학습의 목적은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Optimal 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찾는 것이므로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관한 함수를 만들어 바로 학습하자는 아이디어이다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여기서 이용되는 것이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Gradient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l-GR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θ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Function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변수로 만들어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Gradient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학습시키는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Based Algorithm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Gradient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이용해서 좋은 보상을 받는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할 확률을 높이고 안 좋은 보상을 받는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할 확률을 낮추는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 Based Algorithm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다르게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 Function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이용하지 않음으로 연속전인 환경에서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(Action Space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Dimension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큰 환경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Action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차원이 높아도 상관없다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747E2D-F3AA-4AFA-8D44-EDEF7208FCF4}"/>
              </a:ext>
            </a:extLst>
          </p:cNvPr>
          <p:cNvGrpSpPr/>
          <p:nvPr/>
        </p:nvGrpSpPr>
        <p:grpSpPr>
          <a:xfrm>
            <a:off x="359251" y="1778715"/>
            <a:ext cx="2760209" cy="4608764"/>
            <a:chOff x="359251" y="1778715"/>
            <a:chExt cx="2760209" cy="4608764"/>
          </a:xfrm>
        </p:grpSpPr>
        <p:sp>
          <p:nvSpPr>
            <p:cNvPr id="17" name="TextBox 16"/>
            <p:cNvSpPr txBox="1"/>
            <p:nvPr/>
          </p:nvSpPr>
          <p:spPr>
            <a:xfrm>
              <a:off x="364566" y="2209361"/>
              <a:ext cx="2639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Value Based Algorithm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9251" y="2582463"/>
              <a:ext cx="2645206" cy="380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Value Based Algorithm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Value Function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Reward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기반으로 한 알고리즘이다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Value Function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앞서 말한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State Value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혹은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Action Value Function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이고 둘 다 사용될 수 도 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Value Based Algorithm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학습 방법에 따라서 두 가지로 나누어지는데 바로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On – Policy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Off – Policy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Value Function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Reward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가지고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Optimal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혹은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True Value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찾거나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Optimal Policy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찾는 것이 목적이다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Value Based Algorithm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연속적인 환경에서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무한한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State, Action)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 가능한 알고리즘이 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하지만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Action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Space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Dimension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커진 경우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할 수 있는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Action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여러가지인 환경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에는 차원이 높아져 다루기 어려워질 수 있다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 flipV="1">
              <a:off x="419460" y="1778715"/>
              <a:ext cx="2700000" cy="18000"/>
            </a:xfrm>
            <a:prstGeom prst="rect">
              <a:avLst/>
            </a:prstGeom>
            <a:solidFill>
              <a:srgbClr val="222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/>
          <p:cNvSpPr/>
          <p:nvPr/>
        </p:nvSpPr>
        <p:spPr>
          <a:xfrm flipV="1">
            <a:off x="3610386" y="1778715"/>
            <a:ext cx="2700000" cy="18000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596630" y="1916206"/>
            <a:ext cx="0" cy="40870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6274" y="2209361"/>
            <a:ext cx="2639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 – Critic Algorithm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90959" y="2582463"/>
            <a:ext cx="2645206" cy="338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Actor – Critic Algorithm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Policy, Value Function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모두 이용하는 방법이다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 Function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모두 이용해서 서로 상호작용 하며 학습하는 방법이다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배우가 연기를 하고 관중이 비평하는 것과 같은 형식으로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Actor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Critic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 Function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Actor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Parameter </a:t>
            </a:r>
            <a:r>
              <a:rPr lang="el-GR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θ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업데이트할 때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Critic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영향을 받고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Critic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 Function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Actor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평가를 내린다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Actor – Critic Algorithm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기본적으로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 Based Algorithm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유사하고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 Function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이용한다는 것이 차이를 보인다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6842352" y="1778715"/>
            <a:ext cx="2700000" cy="1800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Algorithm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알고리즘을 해결하는 기반이 무엇인지를 이용해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나눌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13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371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Monte – Carlo Method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Monte – Carlo Method(MC)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가장 일반적인 방법으로 경험적으로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찾아가는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On – Policy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방법으로 현재 학습중인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따라가는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Behavior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같다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069496"/>
                <a:ext cx="4071130" cy="4124078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알고리즘은 매우 간단하다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Agent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Sampled Experience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통해 학습하는데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여러 번의 경험을 통해서 학습하는 것으로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DP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와는 차이가 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 따라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구한다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한 번의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Episode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가 끝날 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이때 업데이트 하는 방법은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𝛼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+1)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−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))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이고 여기서 </a:t>
                </a: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>
                  <a:lnSpc>
                    <a:spcPct val="250000"/>
                  </a:lnSpc>
                  <a:buSzPct val="1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90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𝛼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: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𝐿𝑒𝑎𝑟𝑛𝑖𝑛𝑔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𝑟𝑎𝑡𝑒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,  </m:t>
                      </m:r>
                      <m:r>
                        <a:rPr lang="ko-KR" altLang="en-US" sz="90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𝛾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: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𝐷</m:t>
                      </m:r>
                      <m:r>
                        <a:rPr lang="en-US" altLang="ko-KR" sz="90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𝑖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𝑠𝑐𝑜𝑢𝑛𝑡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𝐹𝑎𝑐𝑡𝑜𝑟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,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 </m:t>
                      </m:r>
                      <m:sSub>
                        <m:sSubPr>
                          <m:ctrlPr>
                            <a:rPr lang="en-US" altLang="ko-KR" sz="9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t</m:t>
                          </m:r>
                        </m:sub>
                      </m:sSub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a:rPr lang="en-US" altLang="ko-KR" sz="900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altLang="ko-KR" sz="9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9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k</m:t>
                          </m:r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 sz="9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9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9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k</m:t>
                              </m:r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+1 </m:t>
                              </m:r>
                            </m:sub>
                          </m:sSub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ko-KR" altLang="en-US" sz="9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∗</m:t>
                          </m:r>
                          <m:r>
                            <a:rPr lang="en-US" altLang="ko-KR" sz="900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900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Montserrat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k</m:t>
                              </m:r>
                              <m:r>
                                <a:rPr lang="en-US" altLang="ko-KR" sz="900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>
                  <a:lnSpc>
                    <a:spcPct val="250000"/>
                  </a:lnSpc>
                  <a:buSzPct val="150000"/>
                </a:pPr>
                <a:r>
                  <a:rPr lang="ko-KR" altLang="en-US" sz="9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나타낸다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069496"/>
                <a:ext cx="4071130" cy="4124078"/>
              </a:xfrm>
              <a:prstGeom prst="rect">
                <a:avLst/>
              </a:prstGeom>
              <a:blipFill>
                <a:blip r:embed="rId2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1484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069496"/>
            <a:ext cx="4071130" cy="141590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Monte – Carlo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방법은 한번의 에피소드가 끝나야 업데이트를 하므로 에피소드 형식이 아닌 문제에서는 부적합하다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또한 데이터의 따라서 분산이 크다는 단점이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하지만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수렴성이 좋고 알고리즘 자체를 직관적으로 이해하기 쉽다는 장점이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  <a:cs typeface="Montserrat" charset="0"/>
            </a:endParaRP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Value Based Algorithm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직관적인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9D01CC-7AF2-4981-8D0E-FF43FF06B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931"/>
          <a:stretch/>
        </p:blipFill>
        <p:spPr>
          <a:xfrm>
            <a:off x="5738826" y="4662165"/>
            <a:ext cx="3236495" cy="1796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C49CB-C8CC-4B50-B679-A525FC2275CA}"/>
              </a:ext>
            </a:extLst>
          </p:cNvPr>
          <p:cNvSpPr txBox="1"/>
          <p:nvPr/>
        </p:nvSpPr>
        <p:spPr>
          <a:xfrm>
            <a:off x="3004457" y="6620510"/>
            <a:ext cx="6784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 : </a:t>
            </a:r>
            <a:r>
              <a:rPr lang="en-US" altLang="ko-KR" sz="800" dirty="0">
                <a:hlinkClick r:id="rId4"/>
              </a:rPr>
              <a:t>https://medium.com/@temi.ayo.babs/markov-decision-processes-for-reinforcement-learning-part-i-satr-2aba81a0f50a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11095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371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Time Difference (TD) -- TD(0)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105311"/>
            <a:ext cx="8365463" cy="75507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Time Difference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이용한 학습 방법으로 여러가지 변형된 기법들이 있다 그 중에서 가장 기본적인 방법은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TD(0)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Monte – Carlo Method(MC)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에피소드가 끝나야만 학습이 가능한 점이 특징이었다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하지만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TD(0)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한번의 스텝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(State -&gt; Action -&gt; State)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마다 학습하는 방법이다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 TD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알고리즘은 기본적으로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On – Policy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방법이며 에피소드가 끝나지 않아도 학습이 가능하다는 특징이 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069496"/>
                <a:ext cx="4071130" cy="4219104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TD(0)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TD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학습 방법 중 가장 단순한 방법으로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따라가면서 바로바로 학습을 하는 구조이다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Agent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가 여러 번의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Episode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통해서 학습한다는 점은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MC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하지만 에피소드가 끝나지 않아도 학습이 가능하다는 것이 특징이다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따라서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에피소드의 형식이 아닌 문제에서도 적용할 수 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 따라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구한다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한 번의 스텝이 끝날 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이때 업데이트 하는 방법은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𝛼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−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))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이고 여기서 </a:t>
                </a: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>
                  <a:lnSpc>
                    <a:spcPct val="250000"/>
                  </a:lnSpc>
                  <a:buSzPct val="150000"/>
                </a:pPr>
                <a14:m>
                  <m:oMath xmlns:m="http://schemas.openxmlformats.org/officeDocument/2006/math"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𝛼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: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𝐿𝑒𝑎𝑟𝑛𝑖𝑛𝑔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𝑟𝑎𝑡𝑒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,  </m:t>
                    </m:r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𝛾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: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𝐷</m:t>
                    </m:r>
                    <m:r>
                      <a:rPr lang="en-US" altLang="ko-KR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𝑖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𝑠𝑐𝑜𝑢𝑛𝑡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𝐹𝑎𝑐𝑡𝑜𝑟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,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R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: reward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나타낸다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069496"/>
                <a:ext cx="4071130" cy="4219104"/>
              </a:xfrm>
              <a:prstGeom prst="rect">
                <a:avLst/>
              </a:prstGeom>
              <a:blipFill>
                <a:blip r:embed="rId2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1484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321509" y="3069496"/>
                <a:ext cx="4071130" cy="1453668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TD(0)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매 스텝마다 계산하기 때문에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Bias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가 크다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하지만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MC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보다 분산이 적어지는 특징이 있어서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MC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보다 평균적으로 더 효과적이다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TD Error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실제로 계산된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V(s)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Target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값의 차이를 의미한다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>
                  <a:lnSpc>
                    <a:spcPct val="250000"/>
                  </a:lnSpc>
                  <a:buSzPct val="150000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TD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Error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: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−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9" y="3069496"/>
                <a:ext cx="4071130" cy="1453668"/>
              </a:xfrm>
              <a:prstGeom prst="rect">
                <a:avLst/>
              </a:prstGeom>
              <a:blipFill>
                <a:blip r:embed="rId3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Monte – Carlo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방법과 대비되는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14D87F-BEBB-43C9-A6D6-D2D64B56F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69" r="32384"/>
          <a:stretch/>
        </p:blipFill>
        <p:spPr>
          <a:xfrm>
            <a:off x="5755074" y="4680643"/>
            <a:ext cx="3204000" cy="1807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BE1EB-C408-4D74-9A72-770D29D67B24}"/>
              </a:ext>
            </a:extLst>
          </p:cNvPr>
          <p:cNvSpPr txBox="1"/>
          <p:nvPr/>
        </p:nvSpPr>
        <p:spPr>
          <a:xfrm>
            <a:off x="3004457" y="6620510"/>
            <a:ext cx="67846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 : </a:t>
            </a:r>
            <a:r>
              <a:rPr lang="en-US" altLang="ko-KR" sz="800" dirty="0">
                <a:hlinkClick r:id="rId5"/>
              </a:rPr>
              <a:t>https://medium.com/@temi.ayo.babs/markov-decision-processes-for-reinforcement-learning-part-i-satr-2aba81a0f50a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73846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1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Time Difference (TD) – n-step TD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TD(0)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한번의 스텝을 통해서 학습을 했는데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n-step TD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말 그대로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번의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step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이후에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업데이트 하겠다는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n- step TD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TD(0)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MC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중간이라고 생각 할 수 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 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069496"/>
                <a:ext cx="4071130" cy="3897092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N-step TD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에서는 업데이트를 몇 번의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step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이후에 할지 조정하는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MC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TD(0)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알 수 있듯이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Bias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Variance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Trade off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관계에 있는데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 n-step TD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분산과 편향을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이용해 조정하는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 따라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구한다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번의 스텝이 끝날 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이때 업데이트 하는 방법은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 = 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 +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𝛼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+ </m:t>
                    </m:r>
                    <m:r>
                      <a:rPr lang="ko-KR" altLang="en-US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− 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))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이고 여기서 </a:t>
                </a: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>
                  <a:lnSpc>
                    <a:spcPct val="250000"/>
                  </a:lnSpc>
                  <a:buSzPct val="15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=  </m:t>
                    </m:r>
                    <m:nary>
                      <m:naryPr>
                        <m:chr m:val="∑"/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k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=</m:t>
                        </m:r>
                        <m:r>
                          <m:rPr>
                            <m:brk m:alnAt="23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k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∗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k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−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</m:t>
                            </m:r>
                          </m:sup>
                        </m:sSup>
                      </m:e>
                    </m:nary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n- step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 지나고 난 후에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>
                  <a:lnSpc>
                    <a:spcPct val="250000"/>
                  </a:lnSpc>
                  <a:buSzPct val="150000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# n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1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TD(0)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식이 동일하다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069496"/>
                <a:ext cx="4071130" cy="3897092"/>
              </a:xfrm>
              <a:prstGeom prst="rect">
                <a:avLst/>
              </a:prstGeom>
              <a:blipFill>
                <a:blip r:embed="rId2"/>
                <a:stretch>
                  <a:fillRect l="-599" r="-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1484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069496"/>
            <a:ext cx="4071130" cy="141590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n- step TD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통해서 분산과 편향을 조정하는 것이 큰 특징이다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번의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step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동안 여러 번의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Reward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받고 받은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Reward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Value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업데이트하는 방식이다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다른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TD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마찬가지로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 Difference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중 하나이다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952328BE-8D5E-4C66-BD97-D8DA5D120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18" y="4798337"/>
            <a:ext cx="4201112" cy="177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641DD-8611-4264-A1E7-B633450002B7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4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3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0" dirty="0"/>
              <a:t>Introduction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69084" y="3321656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Definition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9084" y="3665929"/>
            <a:ext cx="56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Elements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69084" y="4023915"/>
            <a:ext cx="569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Concepts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150561" y="3042514"/>
            <a:ext cx="5837050" cy="0"/>
          </a:xfrm>
          <a:prstGeom prst="line">
            <a:avLst/>
          </a:prstGeom>
          <a:ln w="19050">
            <a:solidFill>
              <a:srgbClr val="DA4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10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1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Time Difference (TD) – SARSA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4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105311"/>
            <a:ext cx="8365463" cy="75507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알고리즘 중에서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Action Value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이용한 방법에서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On –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Off –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 따라서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SARSA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으로 나누어진다</a:t>
            </a:r>
            <a:endParaRPr lang="en-US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SARSA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알고리즘에 상향된 방법으로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State, Action, Reward, (next)State, (next)Action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앞 글자를 딴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SARSA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기존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와는 다르게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Action Value Function,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즉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이용한다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189816"/>
                <a:ext cx="4071130" cy="3839641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SARSA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Q –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이용한다는 점이 앞서 설명했던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TD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와의 차이점이다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또한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SARSA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에서는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ε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-greedy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방법을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Exploration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적용한다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학습하는 방법에는 큰 차이는 없다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 따라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 Value Function(Q-Function)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Action Value(Q-Value)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구한다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한 번의 스텝이 끝날 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Action Value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이때 업데이트 하는 방법은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Q</m:t>
                    </m:r>
                    <m:d>
                      <m:d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s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a</m:t>
                        </m:r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Q</m:t>
                    </m:r>
                    <m:d>
                      <m:d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s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a</m:t>
                        </m:r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+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𝛼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R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+</m:t>
                    </m:r>
                    <m:r>
                      <a:rPr lang="ko-KR" altLang="en-US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Q</m:t>
                    </m:r>
                    <m:d>
                      <m:d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s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′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a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′</m:t>
                        </m:r>
                      </m:e>
                    </m:d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−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Q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s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a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))</m:t>
                    </m:r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이고 여기서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s’, a’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next state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의미한다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189816"/>
                <a:ext cx="4071130" cy="3839641"/>
              </a:xfrm>
              <a:prstGeom prst="rect">
                <a:avLst/>
              </a:prstGeom>
              <a:blipFill>
                <a:blip r:embed="rId2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1484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189816"/>
            <a:ext cx="4071130" cy="106965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SARSA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Q(s’, a’)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값을 구할 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방법이기 때문에 우리가 찾고자 하는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이용해서 계산한다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또한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next 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따라서 아무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값이 될 수 있다는 점이 특징이다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 Difference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 Value Function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이용하는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E3499137-5754-4A08-A866-9BEF6309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76" y="4674581"/>
            <a:ext cx="3421565" cy="19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95751-42CF-41CD-853F-4B2338FC4BC1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4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290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1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Time Difference (TD) – Q - Learning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5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105311"/>
            <a:ext cx="8365463" cy="75507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알고리즘 중에서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Action Value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이용한 방법에서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On –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Off –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 따라서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SARSA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으로 나누어진다</a:t>
            </a:r>
            <a:endParaRPr lang="en-US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SARSA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마찬가지로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이용하는데 큰 차이점은 바로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Off – Policy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라는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두 개로 나누어지는데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우리가 찾고자 하는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Target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행동하는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Behavior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로 나누어진다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189816"/>
                <a:ext cx="4071130" cy="3839641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Q – Learning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SARSA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다르게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Off – Policy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방법을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Target 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Greedy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Behavior 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ε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- Greedy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택한다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학습하는 방법은 큰 차이가 없다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 따라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 Value Function(Q-Function)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Action Value(Q-Value)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구한다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한 번의 스텝이 끝날 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Action Value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이때 업데이트 하는 방법은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Q</m:t>
                    </m:r>
                    <m:d>
                      <m:d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s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a</m:t>
                        </m:r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Q</m:t>
                    </m:r>
                    <m:d>
                      <m:d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s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a</m:t>
                        </m:r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+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ko-KR" altLang="en-US" sz="9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𝛼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R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+</m:t>
                    </m:r>
                    <m:r>
                      <a:rPr lang="ko-KR" altLang="en-US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𝛾</m:t>
                    </m:r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Q</m:t>
                        </m:r>
                        <m:d>
                          <m:d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s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′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a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′</m:t>
                            </m:r>
                          </m:e>
                        </m:d>
                      </m:e>
                    </m:func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−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Q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s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a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))</m:t>
                    </m:r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이고 여기서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s’, a’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next state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의미한다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189816"/>
                <a:ext cx="4071130" cy="3839641"/>
              </a:xfrm>
              <a:prstGeom prst="rect">
                <a:avLst/>
              </a:prstGeom>
              <a:blipFill>
                <a:blip r:embed="rId2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1484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189816"/>
            <a:ext cx="4071130" cy="106965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SARSA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다르게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Q(s‘, a’)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값을 구할 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방법을 이용해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구한다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Target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Greedy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이기 때문에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Q(s’, a’)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값을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max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 하는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택한다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 Difference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 Value Function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이용하는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FC5200CE-172B-4FF5-8111-1D05E403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77" y="4674581"/>
            <a:ext cx="3420000" cy="194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46FA8-24CE-41CE-A08D-AE2EB446AD1C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4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977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Difference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ᆞSARSA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On – Policy using Q - function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692" y="2034714"/>
            <a:ext cx="7373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ᆞQ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Learning : Off – Policy using Q - function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SARSA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–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다시 비교해보자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8634356-E84D-4977-9FDB-2AACA5B2B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381810"/>
              </p:ext>
            </p:extLst>
          </p:nvPr>
        </p:nvGraphicFramePr>
        <p:xfrm>
          <a:off x="524721" y="3309550"/>
          <a:ext cx="4056288" cy="28194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2096">
                  <a:extLst>
                    <a:ext uri="{9D8B030D-6E8A-4147-A177-3AD203B41FA5}">
                      <a16:colId xmlns:a16="http://schemas.microsoft.com/office/drawing/2014/main" val="3882183633"/>
                    </a:ext>
                  </a:extLst>
                </a:gridCol>
                <a:gridCol w="135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4B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SARSA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4B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 - Learning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4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Policy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On - Policy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Off - Policy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Value Function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 – Function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Q – Function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7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Behavior Policy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l-GR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ε</a:t>
                      </a: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greedy 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l-GR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ε</a:t>
                      </a: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greedy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Target Policy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l-GR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ε</a:t>
                      </a: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greedy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greedy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9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Target = Behavior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Yes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ko-KR" altLang="en-US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50292" marB="50292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865790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325A1AD7-36EA-4180-BA86-E9AFE525F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8117" y="3304581"/>
            <a:ext cx="4844235" cy="2794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E1C9C-3984-4AE2-8536-7161C0CEC329}"/>
              </a:ext>
            </a:extLst>
          </p:cNvPr>
          <p:cNvSpPr txBox="1"/>
          <p:nvPr/>
        </p:nvSpPr>
        <p:spPr>
          <a:xfrm>
            <a:off x="5637296" y="2808094"/>
            <a:ext cx="291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SARSA vs Q – Learning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수식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E94BC-970C-4307-9FC8-835F55DF4726}"/>
              </a:ext>
            </a:extLst>
          </p:cNvPr>
          <p:cNvSpPr txBox="1"/>
          <p:nvPr/>
        </p:nvSpPr>
        <p:spPr>
          <a:xfrm>
            <a:off x="1113692" y="2808093"/>
            <a:ext cx="2910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SARSA vs Q – Learning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A2DBF-8B01-4636-80B1-EBE5B922AAA3}"/>
              </a:ext>
            </a:extLst>
          </p:cNvPr>
          <p:cNvSpPr txBox="1"/>
          <p:nvPr/>
        </p:nvSpPr>
        <p:spPr>
          <a:xfrm>
            <a:off x="5763245" y="6642046"/>
            <a:ext cx="3779107" cy="23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en-US" altLang="ko-KR" sz="900" dirty="0">
                <a:hlinkClick r:id="rId3"/>
              </a:rPr>
              <a:t>https://www.youtube.com/watch?v=FhSaHuC0u2M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1830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1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Time Difference (TD) – TD(</a:t>
            </a:r>
            <a:r>
              <a:rPr lang="el-GR" altLang="ko-KR" b="1" dirty="0">
                <a:solidFill>
                  <a:schemeClr val="bg1"/>
                </a:solidFill>
                <a:latin typeface="+mn-ea"/>
                <a:ea typeface="맑은 고딕" panose="020B0503020000020004" pitchFamily="50" charset="-127"/>
                <a:cs typeface="Montserrat" charset="0"/>
              </a:rPr>
              <a:t>λ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6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TD(</a:t>
            </a:r>
            <a:r>
              <a:rPr lang="el-GR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λ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n-step TD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를 확장된 기법으로 가능한 모든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n – step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들의 값의 평균을 구하는 아이디어이다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이때 평균을 구할 때 산술평균이 아닌 가중치 합으로 계산된다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. TD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방법과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MC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방법을 섞어서 장점을 가지고 온 방법이다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다른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TD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방법과 마찬가지로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On – Policy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방법이다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맑은 고딕" panose="020B0503020000020004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069496"/>
                <a:ext cx="4071130" cy="3205814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TD(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λ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 – step TD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들의 값에 가중치 평균을 통해서 현재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정하는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이때 가중치가 되는 요소가 바로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λ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이며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λ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0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1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사이에 값으로 정해진다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 따라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구한다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번의 스텝이 끝날 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(n step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n-1,n-2,n-3 </a:t>
                </a:r>
                <a14:m>
                  <m:oMath xmlns:m="http://schemas.openxmlformats.org/officeDocument/2006/math">
                    <m:r>
                      <a:rPr lang="en-US" altLang="ko-KR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ontserrat" charset="0"/>
                      </a:rPr>
                      <m:t>⋯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step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가지고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 = 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 +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𝛼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+ </m:t>
                    </m:r>
                    <m:r>
                      <a:rPr lang="ko-KR" altLang="en-US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𝛾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− 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V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))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*</a:t>
                </a:r>
                <a:r>
                  <a:rPr lang="en-US" altLang="ko-KR" sz="900" dirty="0"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E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이고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</a:t>
                </a:r>
              </a:p>
              <a:p>
                <a:pPr>
                  <a:lnSpc>
                    <a:spcPct val="250000"/>
                  </a:lnSpc>
                  <a:buSzPct val="15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= 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eqArrPr>
                          <m:e>
                            <m:r>
                              <a:rPr lang="ko-KR" altLang="en-US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𝛾𝜆</m:t>
                            </m:r>
                            <m:sSub>
                              <m:sSubPr>
                                <m:ctrlPr>
                                  <a:rPr lang="en-US" altLang="ko-KR" sz="90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t</m:t>
                                </m:r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−</m:t>
                                </m:r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90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if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  <m:r>
                              <a:rPr lang="en-US" altLang="ko-KR" sz="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t</m:t>
                                </m:r>
                              </m:sub>
                            </m:sSub>
                          </m:e>
                          <m:e>
                            <m:r>
                              <a:rPr lang="ko-KR" altLang="en-US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𝛾𝜆</m:t>
                            </m:r>
                            <m:sSub>
                              <m:sSub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t</m:t>
                                </m:r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−</m:t>
                                </m:r>
                                <m: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if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s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=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900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t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Eligibility Trace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라는 개념을 이용한다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069496"/>
                <a:ext cx="4071130" cy="3205814"/>
              </a:xfrm>
              <a:prstGeom prst="rect">
                <a:avLst/>
              </a:prstGeom>
              <a:blipFill>
                <a:blip r:embed="rId2"/>
                <a:stretch>
                  <a:fillRect l="-4042" b="-29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1484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069496"/>
            <a:ext cx="4071130" cy="141590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TD(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λ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모든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 – step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장점을 취하기 위해서 가중치 합을 이용한다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Eligibility Trace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라는 개념은 과거에 방문했던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State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중에서 현재 받게 되는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Reward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영향을 준다고 생각하여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reward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과거의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state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나눠주는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이때의 기준은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Frequency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Recency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 빈도와 최신이다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Monte – Carlo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TD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방법에 중용점을 찾은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6AE39-ED2F-4D2D-9A0B-DEE6CA4D6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7432" y="4856347"/>
            <a:ext cx="4219284" cy="1303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AF74B-D0E6-4F89-9A29-D475C4E2637D}"/>
              </a:ext>
            </a:extLst>
          </p:cNvPr>
          <p:cNvSpPr txBox="1"/>
          <p:nvPr/>
        </p:nvSpPr>
        <p:spPr>
          <a:xfrm>
            <a:off x="2418347" y="6622162"/>
            <a:ext cx="7277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 : </a:t>
            </a:r>
            <a:r>
              <a:rPr lang="en-US" altLang="ko-KR" sz="900" dirty="0">
                <a:hlinkClick r:id="rId4"/>
              </a:rPr>
              <a:t>https://encrypted-tbn0.gstatic.com/images?q=tbn%3AANd9GcShe5j2FXma7mY3VX5TWvlm6IeThcIWviA6QA&amp;usqp=CAU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1611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43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16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Deep Q – Network (DQN)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7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105311"/>
            <a:ext cx="8365463" cy="75507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이전까지 방법들을 살펴보면 높은 데이터차원의 환경에서 다루는 것이 어려웠다는 것을 알 수 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.(!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계산양이 많아 지기 때문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!)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하지만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DQN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에서는 다르다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DQN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Deep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과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Reinforcement Learning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합쳐서 만든 것으로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Network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통해서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추정한다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그리고 기본 모델은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이기 때문에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Off – Policy Algorithm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069496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2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개의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Neural Network(NN)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이용하는데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특징이다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2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개의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Target, Policy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 정해진다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Replay Buffer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라는 개념이 등장한다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기본적인 알고리즘의 틀은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Learning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 유사하다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Behavior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통해서 계산하여 추정된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값을 받는다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추정된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계산한다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최소화하는 방향으로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Gradient Descent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통해 네트워크를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주기적으로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Behavior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동기화하고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네트워크의 변수가 수렴할 때까지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8"/>
            <a:ext cx="4515413" cy="343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069496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Replay Buffer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이용하는데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Replay Buffer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Time - Step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별로 얻은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Sample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들을 저장하고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Random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하게 뽑아서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mini – batch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구성한 후 이를 통해서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업데이트 하는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 Replay Buffer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사용으로 데이터의 효율이 매우 증가한 것이 큰 장점이다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Input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Replay Buffer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나온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mini -batch(state, action, reward, next state)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Output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Target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Behavior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다르기 때문에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기법이 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네트워크를 통해 계산된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Q(s, a)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Q(s’, a’)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받고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Q(s, a)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= Q(s, a) +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α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γ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Q(s’, a’) – Q(s, a))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 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따라서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Q(s, a)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(Q(s’, a’)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계산하는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Network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강화 학습에 성공적으로 접목시킨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123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43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500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Double Deep Q – Network (Double DQN)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8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Network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사용하는 여부에 따라서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Double Q –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이라고도 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Q – Learning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Action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선택을 확률적으로 하는 환경에서 좋은 성능을 보이지 못하는데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이유는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과대평가하기 때문이다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.(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수식에서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max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이용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!) 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069496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Double 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2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개의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Neural Network(NN)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이용하고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라는 특징도 동일하다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Double 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 다른 점은 바로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선택할 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이용한다는 점이다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즉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두 네트워크가 같은 변수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이용하지 않고 다른 변수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’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이용한다는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Behavior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통해서 계산하여 추정된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값을 받는다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추정된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계산한다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최소화하는 방향으로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Gradient Descent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통해 네트워크를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주기적으로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Behavior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동기화하고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네트워크의 변수가 수렴할 때까지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8"/>
            <a:ext cx="4515413" cy="343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321509" y="3069496"/>
                <a:ext cx="4071130" cy="2826095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Double DQN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에서는 다른 변수를 이용해서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Q –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과대평가하는 문제를 보완했다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 DQN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max(E(Q(s’, a’))) 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구하는 과정에서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a’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Target Network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통해서 구했는데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 Double DQN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a‘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구할 때 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a’ = </a:t>
                </a:r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𝑎𝑟𝑔</m:t>
                    </m:r>
                    <m:func>
                      <m:func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900" b="0" i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𝑎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𝑄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𝑡</m:t>
                                </m:r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=</m:t>
                                </m:r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을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통</m:t>
                        </m:r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해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서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구</m:t>
                        </m:r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하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는</m:t>
                        </m:r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데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이</m:t>
                        </m:r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때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′</m:t>
                            </m:r>
                          </m:sup>
                        </m:sSup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은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𝐵𝑒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𝑎𝑣𝑖𝑜𝑟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𝑁𝑒𝑡𝑤𝑜𝑟𝑘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를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의</m:t>
                        </m:r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미</m:t>
                        </m:r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한</m:t>
                        </m:r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다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. </m:t>
                        </m:r>
                      </m:e>
                    </m:func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Double DQN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Selection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Evaluation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두가지 과정으로 나누어서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Selection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Behavior Network\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Evaluation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Target Network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이용한다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9" y="3069496"/>
                <a:ext cx="4071130" cy="2826095"/>
              </a:xfrm>
              <a:prstGeom prst="rect">
                <a:avLst/>
              </a:prstGeom>
              <a:blipFill>
                <a:blip r:embed="rId2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– Learning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문제점을 보완한 방법이다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220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43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500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Dueling Deep Q – Network (Dueling DQN)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9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두 가지로 나누어질 수 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바로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Q(s, a) = V(s, a) + A(s, a)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로 이때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A(s, a)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Advantage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이라고 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(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후에 나오는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Baseline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개념과 유사하다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.) Advantage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은 지금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 다른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들보다 얼마나 더 좋은 지 나타낸다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069496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Dueling 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2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개의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Neural Network(NN)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이용하고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라는 특징도 동일하다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Dueling 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 다른 점은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구조에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Dueling 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Network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구조는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Advantage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따로 계산하고 마지막에 합쳐서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Q- 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추정한다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Behavior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통해서 계산하여 추정된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값을 받는다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추정된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Q-Value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계산한다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최소화하는 방향으로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Gradient Descent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통해 네트워크를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228600" indent="-228600">
              <a:lnSpc>
                <a:spcPct val="250000"/>
              </a:lnSpc>
              <a:buSzPct val="150000"/>
              <a:buAutoNum type="arabicPeriod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주기적으로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Behavior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동기화하고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네트워크의 변수가 수렴할 때까지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8"/>
            <a:ext cx="4515413" cy="343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069496"/>
            <a:ext cx="4071130" cy="314714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Dueling 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 마찬가지로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Replay Buffer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Off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등 거의 모든 점이 유사하다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차이점은 앞서 말했듯이 네트워크 구조에 있는데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Q – Value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나누어서 구조를 만들고 마지막에는 단순히 합치는 구조이다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이런 네트워크 구조는 네트워크로 하여금 현재의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 다른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차이를 알 수 있게 해준다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 점이 특별한 이유는 선택해야하는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구조가 많아지는 경우에 좋은 효과를 보인다는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Dueling 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Loss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 동일하게 계산한다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네트워크 구조에 차이가 있을 뿐 수식은 모두 동일하다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– Value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두 가지로 나누어서 생각한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223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DQN, Double DQN, Dueling DQN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ᆞDouble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– Value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구하는 과정에서 차이가 있다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DQN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조금씩 달라진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Double, Dueling DQN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비교해볼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4A28CF1-6B63-4CFE-B760-81C83ACEF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24800" y="2850105"/>
            <a:ext cx="4122126" cy="2145725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C5F58774-3F4A-430A-BFE6-383D6369D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9" y="2850105"/>
            <a:ext cx="3874062" cy="158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2523C-0EBB-4869-B939-9DB945BE8AD3}"/>
              </a:ext>
            </a:extLst>
          </p:cNvPr>
          <p:cNvSpPr txBox="1"/>
          <p:nvPr/>
        </p:nvSpPr>
        <p:spPr>
          <a:xfrm>
            <a:off x="1266434" y="5476633"/>
            <a:ext cx="737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Double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Selection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부분에서 차이가 생긴다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Network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통해서 다음 행동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a’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구하지만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Double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Behavior Network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통해서 다음 행동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a‘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구하고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Target Network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Q(s’, a’)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구한다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ECB27-2931-4E23-9715-3B25A4721410}"/>
              </a:ext>
            </a:extLst>
          </p:cNvPr>
          <p:cNvSpPr txBox="1"/>
          <p:nvPr/>
        </p:nvSpPr>
        <p:spPr>
          <a:xfrm>
            <a:off x="5569742" y="6572948"/>
            <a:ext cx="39726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en-US" altLang="ko-KR" sz="900" dirty="0">
                <a:hlinkClick r:id="rId4"/>
              </a:rPr>
              <a:t>https://greentec.github.io/reinforcement-learning-third/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1305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DQN, Double DQN, Dueling DQN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ᆞDueling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형태에서 차이가 있다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DQN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조금씩 달라진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Double, Dueling DQN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비교해볼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523C-0EBB-4869-B939-9DB945BE8AD3}"/>
              </a:ext>
            </a:extLst>
          </p:cNvPr>
          <p:cNvSpPr txBox="1"/>
          <p:nvPr/>
        </p:nvSpPr>
        <p:spPr>
          <a:xfrm>
            <a:off x="639446" y="3429000"/>
            <a:ext cx="2671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Dueling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차이는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 Architecture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나타난다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다르게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Dueling DQN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State Value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따로 계산해서 가져오고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Advantage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따로 계산하는 방식을 적용한다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34C939-2463-433F-ACCD-98625D9C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34474" y="3115871"/>
            <a:ext cx="5646326" cy="2921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E29AF-14E9-4196-B0B9-67DD6370D6B4}"/>
              </a:ext>
            </a:extLst>
          </p:cNvPr>
          <p:cNvSpPr txBox="1"/>
          <p:nvPr/>
        </p:nvSpPr>
        <p:spPr>
          <a:xfrm>
            <a:off x="3335405" y="3717758"/>
            <a:ext cx="768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DQN :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DE477-F5AF-4092-A2E8-09679A7E5589}"/>
              </a:ext>
            </a:extLst>
          </p:cNvPr>
          <p:cNvSpPr txBox="1"/>
          <p:nvPr/>
        </p:nvSpPr>
        <p:spPr>
          <a:xfrm>
            <a:off x="3310456" y="5002705"/>
            <a:ext cx="76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  <a:ea typeface="+mn-ea"/>
              </a:rPr>
              <a:t>DuelingDQN</a:t>
            </a:r>
            <a:r>
              <a:rPr lang="en-US" altLang="ko-KR" sz="1200" dirty="0">
                <a:latin typeface="+mn-ea"/>
                <a:ea typeface="+mn-ea"/>
              </a:rPr>
              <a:t> :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34429-B8A3-46E6-A358-2745646C5FF5}"/>
              </a:ext>
            </a:extLst>
          </p:cNvPr>
          <p:cNvSpPr txBox="1"/>
          <p:nvPr/>
        </p:nvSpPr>
        <p:spPr>
          <a:xfrm>
            <a:off x="6894214" y="6627168"/>
            <a:ext cx="26481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en-US" altLang="ko-KR" sz="900" dirty="0">
                <a:hlinkClick r:id="rId3"/>
              </a:rPr>
              <a:t>https://sumniya.tistory.com/19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0152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Based Algorithm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371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REINFORCE (with Baseline)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Monte – Carlo Policy Gradient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방법으로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Value Based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에서와 마찬가지로 가장 일반적인 방법으로 경험적으로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찾아가는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On – Policy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방법으로 현재 학습중인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따라가는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Behavior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같다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069496"/>
                <a:ext cx="4071130" cy="3493392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Based Algorithm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가장 단순한 형태의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Algorithm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 Monte Carlo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방법을 사용하기 때문에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Episode Sample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구한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Expected Total Return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구해서 이 값을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Gradient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Update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Total Expected Return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구하기 때문에 전체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Trajectory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이용해서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Monte – Carlo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방법이라고도 불린다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(Trajectory :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하나의 경로를 의미함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REINFORCE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Bias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낮지만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Variance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가 크다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그래서 이런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Variance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줄이기 위해서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Baseline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뺀다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이런 방법은 전에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Advantage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나왔었다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.(Q(s, a) – V(s) = A(s, a))</a:t>
                </a:r>
              </a:p>
              <a:p>
                <a:pPr>
                  <a:lnSpc>
                    <a:spcPct val="250000"/>
                  </a:lnSpc>
                  <a:buSzPct val="150000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#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목적함수를 미분하는 과정에서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Gradient Theorem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 나오는데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 정리를 통해서 오른쪽 수식에서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log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값이 왜 나오는지 알 수 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069496"/>
                <a:ext cx="4071130" cy="3493392"/>
              </a:xfrm>
              <a:prstGeom prst="rect">
                <a:avLst/>
              </a:prstGeom>
              <a:blipFill>
                <a:blip r:embed="rId2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321509" y="3069496"/>
                <a:ext cx="4071130" cy="3257495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Parameter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θ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업데이트하는 방법은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Parameter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θ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Random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하게 지정한다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θ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Trajectory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생성한다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	                    Trajectory : s1, a1, r2, s2, a2, r3 , … , St (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에피소드가 끝날 때까지의 경로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)  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FontTx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 =1, 2, … 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까지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Trajectory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Expected Total Return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 구한다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이용해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Parameter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θ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이때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θ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업데이트는 다음과 같다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>
                  <a:lnSpc>
                    <a:spcPct val="250000"/>
                  </a:lnSpc>
                  <a:buSzPct val="15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ontserrat" charset="0"/>
                        </a:rPr>
                        <m:t>θ</m:t>
                      </m:r>
                      <m:r>
                        <a:rPr lang="en-US" altLang="ko-KR" sz="900" b="0" i="1" dirty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</m:t>
                      </m:r>
                      <m:r>
                        <a:rPr lang="en-US" altLang="ko-KR" sz="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ontserrat" charset="0"/>
                        </a:rPr>
                        <m:t>←</m:t>
                      </m:r>
                      <m:r>
                        <m:rPr>
                          <m:nor/>
                        </m:rPr>
                        <a:rPr lang="el-GR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ontserrat" charset="0"/>
                        </a:rPr>
                        <m:t>θ</m:t>
                      </m:r>
                      <m:r>
                        <a:rPr lang="en-US" altLang="ko-KR" sz="900" b="0" i="1" dirty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</m:t>
                      </m:r>
                      <m:r>
                        <a:rPr lang="en-US" altLang="ko-KR" sz="900" i="1" dirty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+</m:t>
                      </m:r>
                      <m:r>
                        <a:rPr lang="en-US" altLang="ko-KR" sz="900" b="0" i="1" dirty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Montserrat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90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ko-KR" altLang="en-US" sz="90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𝛾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9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altLang="ko-KR" sz="90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900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t</m:t>
                          </m:r>
                        </m:sub>
                      </m:sSub>
                      <m:sSub>
                        <m:sSubPr>
                          <m:ctrlPr>
                            <a:rPr lang="en-US" altLang="ko-KR" sz="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altLang="ko-KR" sz="900" dirty="0"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Montserrat" charset="0"/>
                            </a:rPr>
                            <m:t>θ</m:t>
                          </m:r>
                        </m:sub>
                      </m:sSub>
                      <m:func>
                        <m:funcPr>
                          <m:ctrlPr>
                            <a:rPr lang="en-US" altLang="ko-KR" sz="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9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l-GR" altLang="ko-KR" sz="900" dirty="0">
                                  <a:latin typeface="맑은 고딕" panose="020B0503020000020004" pitchFamily="50" charset="-127"/>
                                  <a:ea typeface="맑은 고딕" panose="020B0503020000020004" pitchFamily="50" charset="-127"/>
                                  <a:cs typeface="Montserrat" charset="0"/>
                                </a:rPr>
                                <m:t>θ</m:t>
                              </m:r>
                            </m:sub>
                          </m:sSub>
                          <m:r>
                            <a:rPr lang="en-US" altLang="ko-K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ko-K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ko-KR" sz="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9" y="3069496"/>
                <a:ext cx="4071130" cy="3257495"/>
              </a:xfrm>
              <a:prstGeom prst="rect">
                <a:avLst/>
              </a:prstGeom>
              <a:blipFill>
                <a:blip r:embed="rId3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 Gradient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방법으로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학습시킨다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09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 학습</a:t>
            </a:r>
            <a:r>
              <a:rPr lang="en-US" altLang="ko-KR" dirty="0"/>
              <a:t>(Reinforcement Learning)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63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기계 학습의 한 분야로 행동심리학에서 영감을 받았다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환경 안에서 정의된 에이전트가 현재의 상태를 인식하여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가능한 행동들 중에서 보상을 최대화 하는 행동이나 행동 순서를 선택하는 방법이다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gray">
          <a:xfrm>
            <a:off x="419459" y="1841104"/>
            <a:ext cx="57916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defTabSz="914400" latinLnBrk="1">
              <a:spcBef>
                <a:spcPct val="0"/>
              </a:spcBef>
              <a:defRPr/>
            </a:pPr>
            <a:r>
              <a:rPr kumimoji="0" lang="en-US" altLang="ko-KR" sz="1400" kern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BC7D07-982D-428F-BC5A-9D8B6C6AA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4379" y="2787576"/>
            <a:ext cx="7380600" cy="3474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703B3E-DC21-414D-9818-0DA4A608A722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665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 - Critic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8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Asynchronous Advantage Actor Critic (A3C)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1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REINFORCE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같이 단순히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만 학습하는 것과는 다르게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Value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이용해 학습에 도움을 준다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A3C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알고리즘은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 Gradient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방법으로 여러 개의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이용해서 학습하는 방법이다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Actor – Critic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과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둘 다 업데이트한다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(On – Policy)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069496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A3C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여러 개의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이용해서 학습하는 방법을 이용한다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여러 개의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병렬적으로 학습하는데 중점을 둔 방법으로 각각의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모두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Network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변수를 가지고 환경을 통해서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그리고 이런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관리하는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Global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있어서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학습한 정보를 종합한다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서로 동기화되지 않기 때문에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Asynchronous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라는 이름이 있는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들이 각자 다른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가지고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Advantage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이용하는데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Reward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baseline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State 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뺀 값을 적용한다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하지만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A3C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마다 다른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수행되어서 업데이트된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결과가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Optimal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하지 않을 수 있는 가능성이 존재한다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321509" y="3069496"/>
                <a:ext cx="4071130" cy="3491853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A3C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알고리즘을 간단하게 표현하면 다음과 같다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Global Parameter θ,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ω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 Agent Parameter θ’,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ω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’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초기화한다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Agent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 ~ 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ko-KR" sz="900" b="0" i="1" dirty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sz="900" dirty="0"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  <a:cs typeface="Montserrat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ko-KR" sz="900" b="0" i="1" dirty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로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Action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하고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, 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받는다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 과정을 지정된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Time – Step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만큼 반복한다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  <a:endParaRPr lang="en-US" altLang="ko-KR" sz="900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9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eqArr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0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 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𝑖𝑓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𝑡𝑒𝑟𝑚𝑖𝑛𝑎𝑙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l-GR" altLang="ko-KR" sz="900" dirty="0">
                                    <a:latin typeface="맑은 고딕" panose="020B0503020000020004" pitchFamily="50" charset="-127"/>
                                    <a:ea typeface="맑은 고딕" panose="020B0503020000020004" pitchFamily="50" charset="-127"/>
                                    <a:cs typeface="Montserrat" charset="0"/>
                                  </a:rPr>
                                  <m:t>ω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900" dirty="0">
                                    <a:latin typeface="맑은 고딕" panose="020B0503020000020004" pitchFamily="50" charset="-127"/>
                                    <a:ea typeface="맑은 고딕" panose="020B0503020000020004" pitchFamily="50" charset="-127"/>
                                    <a:cs typeface="Montserrat" charset="0"/>
                                  </a:rPr>
                                  <m:t>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  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𝑜𝑡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h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𝑟𝑒𝑟𝑤𝑖𝑠𝑒</m:t>
                            </m:r>
                          </m:e>
                        </m:eqArr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 </m:t>
                    </m:r>
                    <m:r>
                      <a:rPr lang="ko-KR" altLang="en-US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로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조건에 맞게 정의한다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228600" indent="-228600">
                  <a:lnSpc>
                    <a:spcPct val="250000"/>
                  </a:lnSpc>
                  <a:buSzPct val="150000"/>
                  <a:buAutoNum type="arabicPeriod"/>
                </a:pPr>
                <a:r>
                  <a:rPr lang="en-US" altLang="ko-KR" sz="9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i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= t-1,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𝑠𝑡𝑟𝑎𝑡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까</m:t>
                    </m:r>
                  </m:oMath>
                </a14:m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지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1) </a:t>
                </a:r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𝑅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 ←</m:t>
                    </m:r>
                    <m:sSub>
                      <m:sSub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, 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9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d</m:t>
                    </m:r>
                    <m:r>
                      <m:rPr>
                        <m:nor/>
                      </m:rPr>
                      <a: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ontserrat" charset="0"/>
                      </a:rPr>
                      <m:t>θ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=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𝑑</m:t>
                    </m:r>
                    <m:r>
                      <m:rPr>
                        <m:nor/>
                      </m:rPr>
                      <a: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ontserrat" charset="0"/>
                      </a:rPr>
                      <m:t>θ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+ 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altLang="ko-KR" sz="900" b="0" i="1" dirty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sz="900" dirty="0"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  <a:cs typeface="Montserrat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ko-KR" sz="900" b="0" i="1" dirty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900" i="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𝜋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900" i="1" dirty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Montserrat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altLang="ko-KR" sz="900" dirty="0">
                                    <a:latin typeface="맑은 고딕" panose="020B0503020000020004" pitchFamily="50" charset="-127"/>
                                    <a:ea typeface="맑은 고딕" panose="020B0503020000020004" pitchFamily="50" charset="-127"/>
                                    <a:cs typeface="Montserrat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altLang="ko-KR" sz="900" i="1" dirty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Montserrat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func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|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)(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𝑅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− 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l-GR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en-US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’</m:t>
                        </m:r>
                      </m:sub>
                    </m:sSub>
                    <m:d>
                      <m:d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3)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d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ω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= d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ω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2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𝑅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− 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l-GR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en-US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’</m:t>
                        </m:r>
                      </m:sub>
                    </m:sSub>
                    <m:d>
                      <m:d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r>
                  <a:rPr lang="en-US" altLang="ko-KR" sz="900" dirty="0"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nor/>
                          </m:rPr>
                          <a:rPr lang="el-GR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en-US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’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𝑅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− </m:t>
                    </m:r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l-GR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en-US" altLang="ko-KR" sz="900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Montserrat" charset="0"/>
                          </a:rPr>
                          <m:t>’</m:t>
                        </m:r>
                      </m:sub>
                    </m:sSub>
                    <m:d>
                      <m:d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θ,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ω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.(R – V(s)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=  Advantage)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9" y="3069496"/>
                <a:ext cx="4071130" cy="3491853"/>
              </a:xfrm>
              <a:prstGeom prst="rect">
                <a:avLst/>
              </a:prstGeom>
              <a:blipFill>
                <a:blip r:embed="rId2"/>
                <a:stretch>
                  <a:fillRect l="-2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학습하는데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Value Function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같이 이용하는 방법이다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132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 - Critic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8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Advantage Actor Critic (A2C)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2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A3C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 비동기화 하는 상태로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들이 학습하는 구조에서 동기화하게 만든 구조이다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A2C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A3C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 있던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Global Network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외에도 하나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Coordinator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존재해서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Global parameter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업데이트하기 전에 모든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Agent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끝날 때 까지 기다리는 구조이다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 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069496"/>
            <a:ext cx="4071130" cy="280089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A3C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여러 개의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 병렬적으로 학습할 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각각 다른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 비동기화 한 상태로 학습을 했다면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A2C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Coordinator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통해서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Global Parameter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업데이트 하기 전에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Agent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들의 행동이 끝날 때 까지 기다리고 같은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가지고 병렬적으로 수행할 수 있게 만들어 준다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동기화된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Gradient Update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학습을 확실하게 해주고 수렴을 좀 더 빠르게 해준다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A2C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GPU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효율적으로 사용하며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Batch size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클 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A3C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이상의 성능을 보여준다고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A3C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마찬가지로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321509" y="3069496"/>
                <a:ext cx="4071130" cy="2846933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A2C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알고리즘은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A3C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유사하지만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Coordinator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통해서 같은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Agent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들이 학습한다는 점과 모든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Agent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동작하는 학습이 끝날 때 까지 기다린다는 점이 다르다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Agent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들의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Gradient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평균을 내서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Global Network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한번만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>
                  <a:lnSpc>
                    <a:spcPct val="250000"/>
                  </a:lnSpc>
                  <a:buSzPct val="150000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A3C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알고리즘에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θ’, 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ω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’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이용한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e>
                      <m:sub>
                        <m:sSup>
                          <m:sSupPr>
                            <m:ctrlPr>
                              <a:rPr lang="en-US" altLang="ko-KR" sz="900" b="0" i="1" dirty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ko-KR" sz="900" dirty="0"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  <a:cs typeface="Montserrat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altLang="ko-KR" sz="900" b="0" i="1" dirty="0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Montserrat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라는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A2C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에서는 모두 동일하고 마지막에 계산된 </a:t>
                </a:r>
                <a:r>
                  <a:rPr lang="en-US" altLang="ko-KR" sz="9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dθ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d</a:t>
                </a:r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ω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평균으로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Global Network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업데이트한다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9" y="3069496"/>
                <a:ext cx="4071130" cy="2846933"/>
              </a:xfrm>
              <a:prstGeom prst="rect">
                <a:avLst/>
              </a:prstGeom>
              <a:blipFill>
                <a:blip r:embed="rId2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A3C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Agent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동기화하고 학습을 안정적이게 하는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645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A3C &amp; A2C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ᆞA3C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A2C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학습 구조를 비교해보면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Coordinator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A2C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있어서 병렬적인 계산의 효율을 높여준다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A3C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A2C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구조를 비교해볼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523C-0EBB-4869-B939-9DB945BE8AD3}"/>
              </a:ext>
            </a:extLst>
          </p:cNvPr>
          <p:cNvSpPr txBox="1"/>
          <p:nvPr/>
        </p:nvSpPr>
        <p:spPr>
          <a:xfrm>
            <a:off x="828505" y="5659130"/>
            <a:ext cx="8248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A3C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Coordinator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없이 학습하는 구조이고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A2C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Coordinator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학습을 조정해주는 구조다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661FE94D-8EA0-43EF-A71D-90E37DB4B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05" y="2650162"/>
            <a:ext cx="3798505" cy="29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for post">
            <a:extLst>
              <a:ext uri="{FF2B5EF4-FFF2-40B4-BE49-F238E27FC236}">
                <a16:creationId xmlns:a16="http://schemas.microsoft.com/office/drawing/2014/main" id="{A7CA5B43-ED7F-426C-BBBB-75FE0815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484" y="2650161"/>
            <a:ext cx="3965845" cy="29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6F307-AFD8-491F-8CAE-D040548CAC19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4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986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 - Critic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8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Trust Region Policy Optimization (TRPO)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3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기존에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 Iteration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방법으로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학습할 때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Parameter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작은 변화가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큰 변화를 줄 수 있는 문제를 보완한 알고리즘이다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KL Divergence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이용하여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변화에 제약을 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기존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업데이트되는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비율을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 Ratio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라고 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(On - Policy)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069496"/>
                <a:ext cx="4071130" cy="3352521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 Iteration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방법으로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학습할 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Parameter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변화가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큰 변화를 줄 수 있는 문제가 있었다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그래서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변화를 너무 크게 하지 않기 위해 나온 방법이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TRPO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업데이트 변화의 제약이 있지만 최대화하는 방향으로 학습하는데 이때 이용하는 방법이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KL Divergence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KL Divergence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확률 분포 간에 거리를 측정하는 방법이다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KL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P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</m:e>
                    </m:d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x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P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x</m:t>
                        </m:r>
                        <m: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</m:t>
                        </m:r>
                      </m:e>
                    </m:nary>
                    <m:func>
                      <m:func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900" i="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P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x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Q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x</m:t>
                            </m:r>
                            <m:r>
                              <a:rPr lang="en-US" altLang="ko-KR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로 계산할 수 있다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Policy Ratio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KL Divergence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값을 넘지 못하도록 만드는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변화의 제약을 줌으로서 학습의 안정성을 향상시킨다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069496"/>
                <a:ext cx="4071130" cy="3352521"/>
              </a:xfrm>
              <a:prstGeom prst="rect">
                <a:avLst/>
              </a:prstGeom>
              <a:blipFill>
                <a:blip r:embed="rId2"/>
                <a:stretch>
                  <a:fillRect l="-150" b="-1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1773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321509" y="3069496"/>
                <a:ext cx="4071130" cy="2108398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KL Divergence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이용한다는 것은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KL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P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</m:e>
                    </m:d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에서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Old 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Q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New Policy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적용한다는 것으로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KL</m:t>
                        </m:r>
                      </m:sub>
                    </m:sSub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P</m:t>
                    </m:r>
                    <m:r>
                      <a:rPr lang="en-US" altLang="ko-KR" sz="900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|</m:t>
                    </m:r>
                    <m:d>
                      <m:dPr>
                        <m:begChr m:val="|"/>
                        <m:ctrl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Q</m:t>
                        </m:r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&lt;</m:t>
                    </m:r>
                  </m:oMath>
                </a14:m>
                <a:r>
                  <a:rPr lang="el-GR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δ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보다 작게 제약을 주는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하지만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TRPO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구조가 복잡하다는 단점이 있는데 다음에 설명할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PPO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구조가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TRPO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보다 간단하고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TRPO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와 동일한 아이디어로 시작한다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endPara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9" y="3069496"/>
                <a:ext cx="4071130" cy="2108398"/>
              </a:xfrm>
              <a:prstGeom prst="rect">
                <a:avLst/>
              </a:prstGeom>
              <a:blipFill>
                <a:blip r:embed="rId3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 Iteration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학습시킬 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큰 변화를 제약하는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 descr="Image for post">
            <a:extLst>
              <a:ext uri="{FF2B5EF4-FFF2-40B4-BE49-F238E27FC236}">
                <a16:creationId xmlns:a16="http://schemas.microsoft.com/office/drawing/2014/main" id="{30D123C2-8C37-491B-84AE-F2B89EAC3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112" y="4977037"/>
            <a:ext cx="4181924" cy="17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621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 - Critic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8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Proximal Policy Optimization (PPO)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4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TRPO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마찬가지로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업데이트 변화에 제약을 주는 방법으로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Clipping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이라는 기법을 이용한다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 TRPO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KL Divergence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이용하는 등 복잡하다는 단점이 있는데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이를 더 간단하게 만든 알고리즘이다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069496"/>
            <a:ext cx="4071130" cy="280089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PPO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TRPO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비해 상대적으로 간단하다는 장점과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KL Divergence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대신에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Clipping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이라는 기법을 이용한다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목적함수에서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KL Divergence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이용하는 대신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Clipping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통해서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변화에 제약을 주는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Clipping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이라는 기법은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1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근처에 작은 범위를 만들어서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변화가 일정한 범위안에서만 일어날 수 있도록 하는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Clipping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이용할 때 범위는 보통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[1-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ε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,1+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ε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]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으로 주어지며 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은 매우 작은 값을 나타낸다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 Ratio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Clipping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범위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[1-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ε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,1+</a:t>
            </a:r>
            <a:r>
              <a:rPr lang="el-GR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ε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]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안에 있다면 그대로 적용하고 넘어가지 못하게 만든다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PPO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TRPO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마찬가지로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On – Policy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 Iteration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학습시킬 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큰 변화를 제약하는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F4D08A5-2EB5-4BFC-B951-A5089ED57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83" y="3429000"/>
            <a:ext cx="4201112" cy="224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68129F-C63C-4229-B9AE-4E624FF640CB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8287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 - Critic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8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Deep Deterministic Policy Gradient (DDPG)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5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DDPG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Deterministic Policy Gradient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DQN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결합시킨 방법으로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Deterministic Policy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학습하면서 연속적인 환경에서 학습을 가능하게 만들었다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Q –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적용한 방법이 특징이며 연속적인 환경에서만 사용 가능하다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069496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어떤 환경에서 선택할 수 있는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개수가 이산적이고 유한하다면 기존에 사용하던 방법처럼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가장 좋은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선택하는 것은 어렵지 않다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하지만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 연속적이면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로봇의 움직임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가장 좋은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선택하는 것이 매우 어려워진다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따라서 연속적인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해결하기 위해서 나온 알고리즘으로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다루는 방법이 큰 특징이다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DDPG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연속적인 환경이므로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대해서 미분이 가능하다는 전제로 시작한다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Gradient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-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적용해서 업데이트 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Replay Buffer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이용하는 방법으로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Mini Batch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Critic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Off – Policy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Experience Replay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5139B0C0-3462-464D-A4A7-F33D0BF01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59" y="3123448"/>
            <a:ext cx="4343860" cy="334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D6D64-F3C1-4DAD-AF5F-A725A7A5C336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9000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 - Critic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8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Twin Delayed DDPG (TD3)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6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105311"/>
            <a:ext cx="8365463" cy="75507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DDPG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Function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사용하는데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DQN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과 마찬가지로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Q – Value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과대평가하는 경향이 나타난다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따라서 이를 보완하기 위해서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TD3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나온 것이다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TD3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Critic Model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개 사용해서 이 문제를 해결했다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DDPG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마찬가지로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Replay Buffer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이용해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Mini Batch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구성해서 학습한다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069496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DDPG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이용하는데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DQN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 마찬가지로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과대평가해서 학습하는데 문제가 생기는 경우가 있었다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이를 보완하기 위해서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TD3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알고리즘이 나온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TD3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Critic Model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2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개를 만들어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각각 하나씩 계산해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Twin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이라는 이름이 붙여진 것으로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Q –Value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값들 중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Min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값을 이용해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또한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Delayed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의미는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Target Network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 Network(Actor Network)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업데이트하는 빈도수가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– Function(Critic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Network 2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학습하는 빈도수 보다 느리다는 특징이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한가지 또 다른 특징은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노이즈를 추가해서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Q - Value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과대평가 문제를 방지했다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DDPG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 확장시킨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F522D352-3F7D-44F1-A3A4-1D8A76815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0"/>
          <a:stretch/>
        </p:blipFill>
        <p:spPr bwMode="auto">
          <a:xfrm>
            <a:off x="5101959" y="3123448"/>
            <a:ext cx="4319336" cy="35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0A7D0-9BAF-4663-A72E-536C72E31650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2852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 - Critic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489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Soft Actor Critic (SAC)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7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220727"/>
            <a:ext cx="8365463" cy="524246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SAC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TD3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유사하면서도 다른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Algorithm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Entropy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이용해서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Exploration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을 하게 만든 알고리즘이다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목적함수에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Entropy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항을 이용함으로 써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Entropy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가 증가하는 방향을 지향하게 만들었다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SAC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도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Replay Buffer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를 사용하는 방법이다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86546" y="3069496"/>
                <a:ext cx="4071130" cy="3195747"/>
              </a:xfrm>
              <a:prstGeom prst="rect">
                <a:avLst/>
              </a:prstGeom>
              <a:noFill/>
            </p:spPr>
            <p:txBody>
              <a:bodyPr wrap="square" numCol="1" spcCol="457200" rtlCol="0">
                <a:spAutoFit/>
              </a:bodyPr>
              <a:lstStyle/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SAC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가장 큰 특징은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Entropy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이용한다는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Entropy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𝐻</m:t>
                    </m:r>
                    <m:d>
                      <m:d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</m:ctrlPr>
                      </m:d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Montserrat" charset="0"/>
                          </a:rPr>
                          <m:t>𝑃</m:t>
                        </m:r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Montserrat" charset="0"/>
                      </a:rPr>
                      <m:t>=</m:t>
                    </m:r>
                    <m:r>
                      <a:rPr lang="en-US" altLang="ko-KR" sz="9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900" b="0" i="1" dirty="0" smtClean="0">
                        <a:latin typeface="Cambria Math" panose="02040503050406030204" pitchFamily="18" charset="0"/>
                      </a:rPr>
                      <m:t>[−</m:t>
                    </m:r>
                    <m:func>
                      <m:funcPr>
                        <m:ctrlPr>
                          <a:rPr lang="en-US" altLang="ko-KR" sz="9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9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9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9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9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9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로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P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확률 밀도 함수이고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 x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는 확률변수이다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Entropy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를 이용하면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State Value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과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Action 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이 다시 정의되는데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,</a:t>
                </a:r>
                <a:b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</m:e>
                      <m:sup>
                        <m:r>
                          <a:rPr lang="ko-KR" altLang="en-US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 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𝐸</m:t>
                        </m:r>
                      </m:e>
                      <m:sub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𝑎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~</m:t>
                        </m:r>
                        <m:r>
                          <a:rPr lang="ko-KR" altLang="en-US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𝑄</m:t>
                            </m:r>
                          </m:e>
                          <m:sup>
                            <m:r>
                              <a:rPr lang="ko-KR" altLang="en-US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 </m:t>
                    </m:r>
                    <m:r>
                      <a:rPr lang="ko-KR" altLang="en-US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𝛼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𝐻</m:t>
                    </m:r>
                    <m:d>
                      <m:d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ko-KR" altLang="en-US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b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𝑄</m:t>
                        </m:r>
                      </m:e>
                      <m:sup>
                        <m:r>
                          <a:rPr lang="ko-KR" altLang="en-US" sz="9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𝑎</m:t>
                        </m:r>
                      </m:e>
                    </m:d>
                    <m:r>
                      <a:rPr lang="en-US" altLang="ko-KR" sz="9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 </m:t>
                    </m:r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~</m:t>
                        </m:r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 </m:t>
                        </m:r>
                        <m:r>
                          <a:rPr lang="ko-KR" altLang="en-US" sz="9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ko-KR" sz="9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𝑉</m:t>
                            </m:r>
                          </m:e>
                          <m:sup>
                            <m:r>
                              <a:rPr lang="ko-KR" altLang="en-US" sz="900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9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900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b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</a:b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으로 나타난다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</a:t>
                </a:r>
              </a:p>
              <a:p>
                <a:pPr marL="171450" indent="-171450">
                  <a:lnSpc>
                    <a:spcPct val="250000"/>
                  </a:lnSpc>
                  <a:buSzPct val="150000"/>
                  <a:buFont typeface="Wingdings" charset="2"/>
                  <a:buChar char="§"/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Entropy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 항이 나타내는 것은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Exploration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을 시도하게 하는 것이다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왜냐하면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Entropy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항이 증가하면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Value Function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의 값이 증가하기 때문이다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Montserrat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6" y="3069496"/>
                <a:ext cx="4071130" cy="3195747"/>
              </a:xfrm>
              <a:prstGeom prst="rect">
                <a:avLst/>
              </a:prstGeom>
              <a:blipFill>
                <a:blip r:embed="rId2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직사각형 73"/>
          <p:cNvSpPr/>
          <p:nvPr/>
        </p:nvSpPr>
        <p:spPr>
          <a:xfrm>
            <a:off x="5099368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069496"/>
            <a:ext cx="4071130" cy="314714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Entropy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학습에 안정성에도 영향을 미친다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Entropy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증가시키려고 하기 때문에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Local Optimum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 빠지는 것을 방지한다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Near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Optimal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Strategy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들을 고려하는 방법이다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.(Policy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비슷한 정도로 좋은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들을 비슷한 확률로 선택할 수 있게 해주는 것이다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.)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SAC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State Value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Action Value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업데이트하는데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업데이트할 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TRPO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이야기했던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KL Divergence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최소화하는 방향으로 업데이트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.(KL Divergence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커지면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변화가 크다는 의미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  <a:cs typeface="Montserrat" charset="0"/>
            </a:endParaRP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Entropy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Exploration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적용한 방법이다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689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64405" y="3123448"/>
            <a:ext cx="4515413" cy="3349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405" y="1566253"/>
            <a:ext cx="9250376" cy="1484765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 - Critic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7929" y="1679987"/>
            <a:ext cx="718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Montserrat" charset="0"/>
              </a:rPr>
              <a:t>Importance Weighted Actor – Learner Architecture (IMPALA)</a:t>
            </a:r>
            <a:endParaRPr lang="en-US" b="1" dirty="0">
              <a:solidFill>
                <a:schemeClr val="bg1"/>
              </a:solidFill>
              <a:latin typeface="+mn-ea"/>
              <a:ea typeface="+mn-ea"/>
              <a:cs typeface="Montserrat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602" y="1679987"/>
            <a:ext cx="48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0</a:t>
            </a:r>
            <a:r>
              <a:rPr lang="en-US" altLang="ko-KR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8</a:t>
            </a:r>
            <a:endParaRPr lang="en-US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2" name="Rectangle 7"/>
          <p:cNvSpPr/>
          <p:nvPr/>
        </p:nvSpPr>
        <p:spPr>
          <a:xfrm>
            <a:off x="496852" y="1695866"/>
            <a:ext cx="221527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8378" y="2105311"/>
            <a:ext cx="8365463" cy="755079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IMPALA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A3C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의 구조에서 영감을 받은 알고리즘으로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Actor Critic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구조로 이루어져 있다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. IMPALA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Actor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Learner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로 구분되는데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, Learner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ontserrat Light" charset="0"/>
              </a:rPr>
              <a:t>Trajectories(State, Action, Reward, State, Action, Reward,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∙ ∙ ∙)  Actor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에게서 받아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Policy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와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Baseline Function V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를 학습한다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이때 다수의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Actor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로 구성되며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, Learner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도 꼭 하나로 구성할 필요는 없다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Light" charset="0"/>
              </a:rPr>
              <a:t>.</a:t>
            </a:r>
            <a:endParaRPr 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ontserrat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6546" y="3069496"/>
            <a:ext cx="4071130" cy="3493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IMPALA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Learner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로 구분되어 학습하는 방법으로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Trajectory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만들면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Learner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에게 전달하고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Learner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받은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 Trajectory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학습한다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주기적으로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잠시 멈춰서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Learner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Parameter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받아서 공유한다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IMPALA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에서 만드는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Trajectory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Learner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Optimize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과정이 동시에 일어나지 않는다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들은 병렬적으로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Trajectory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생성하지만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Learner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는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Value Function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을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생성한 모든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Trajectory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이용해서 업데이트한다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들 또한 주기적으로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업데이트하는데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(Actor 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업데이트가 안되면 학습에 효과가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) Learner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마지막으로 학습한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가져온다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099368" y="3123449"/>
            <a:ext cx="4515413" cy="1484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321509" y="3069496"/>
            <a:ext cx="4071130" cy="141590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171450" indent="-171450">
              <a:lnSpc>
                <a:spcPct val="250000"/>
              </a:lnSpc>
              <a:buSzPct val="150000"/>
              <a:buFont typeface="Wingdings" charset="2"/>
              <a:buChar char="§"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Learner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구분되어져 있는 특징을 이용해 우리는 다수의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이용해 많은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Trajectory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만들 수 있는 장점이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하지만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Actor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Learner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의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가 동기화되지 않았기 때문에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Policy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를 학습하는데 문제가 생길 수 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이때 사용하는 것이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V-Trace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" charset="0"/>
              </a:rPr>
              <a:t>.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A3C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영감을 받은 알고리즘이다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D6C29E48-EA0A-4D9F-9BC9-57D72CEFDF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09" y="4710522"/>
            <a:ext cx="3997945" cy="17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5B681-FF09-46D9-B8CE-8481172DF827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5719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A2C &amp; IMPALA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Learning Algorithm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gray">
          <a:xfrm>
            <a:off x="419460" y="2549652"/>
            <a:ext cx="9122892" cy="3950002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D5D6D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9460" y="1666710"/>
            <a:ext cx="694232" cy="694232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3692" y="1717994"/>
            <a:ext cx="73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ᆞA2C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IMPALA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생각해보면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Learner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Coordinator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Global Network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합친 것과 유사하다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학습하는 과정에서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IMPALA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Learner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따로 작동한다는 점에서 차이를 보인다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A2C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IMPALA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비교해 볼 것이다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523C-0EBB-4869-B939-9DB945BE8AD3}"/>
              </a:ext>
            </a:extLst>
          </p:cNvPr>
          <p:cNvSpPr txBox="1"/>
          <p:nvPr/>
        </p:nvSpPr>
        <p:spPr>
          <a:xfrm>
            <a:off x="828505" y="5659130"/>
            <a:ext cx="824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A2C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같은 경우를 생각해보면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들이 모두 종료될 때까지 기다리게 되는데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IMPALA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Learner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구분해서 학습하기 때문에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A3C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같이 다른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Actor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끝날 때 까지 기다리지 않고 받은 데이터를 기반으로 바로바로 학습한다는 특징이 있다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9A1A8E15-5364-4584-8C5D-2CA09FA6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43" y="2671654"/>
            <a:ext cx="7442525" cy="29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307CC-E6AF-440D-B4D7-B8D84F04AADC}"/>
              </a:ext>
            </a:extLst>
          </p:cNvPr>
          <p:cNvSpPr txBox="1"/>
          <p:nvPr/>
        </p:nvSpPr>
        <p:spPr>
          <a:xfrm>
            <a:off x="4149704" y="6622162"/>
            <a:ext cx="5546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hlinkClick r:id="rId3"/>
              </a:rPr>
              <a:t>https://towardsdatascience.com/crystal-clear-reinforcement-learning-7e6c1541365e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218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Elements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1843" y="1656883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Environment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6532" y="2028387"/>
            <a:ext cx="6805001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에이전트와 상호작용하는 공간으로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유한 또는 무한한 관찰과 보상으로 구성되어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에이전트는 환경에 속하지 않고 환경은 에이전트의 행동에 따라서 관측과 보상을 돌려준다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환경은 연속적이거나 이산적일 수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들면 실제로 강화 학습 환경으로는 자율주행 자동차와 같은 연속적인 환경이나 바둑과 같이 이산적인 환경이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200" y="1657257"/>
            <a:ext cx="1170425" cy="1155960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11843" y="3349695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에이전트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Agent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6532" y="3721199"/>
            <a:ext cx="6805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상태에서 행동을 하고 환경을 관찰해 보상을 받는 주체이다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코드에서는 학습을 받는 주체로 표현된다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에이전트는 환경에 속하지 않고 환경을 관찰하고 여러 상태를 이동하며 행동하는 주체이다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2200" y="3350069"/>
            <a:ext cx="1170425" cy="1155960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11843" y="5054952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State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06532" y="5426456"/>
            <a:ext cx="6805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환경에서 현재 상황을 나타내며 앞으로 어떤 상황이 벌어질지를 결정한다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 따라서 상태에 대한 정의는 달라지게 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들면 자율주행 자동차와 같은 경우 현재 자동차의 속력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자동차 주변의 상황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기름의 양 등이 현재 상태를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2200" y="5055326"/>
            <a:ext cx="1170425" cy="115596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3354" y="2028387"/>
            <a:ext cx="729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  경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3453" y="3721199"/>
            <a:ext cx="1029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에이전트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5872" y="5423249"/>
            <a:ext cx="729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  태</a:t>
            </a:r>
          </a:p>
        </p:txBody>
      </p:sp>
      <p:cxnSp>
        <p:nvCxnSpPr>
          <p:cNvPr id="33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8"/>
          <p:cNvCxnSpPr/>
          <p:nvPr/>
        </p:nvCxnSpPr>
        <p:spPr>
          <a:xfrm>
            <a:off x="419460" y="3058397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8"/>
          <p:cNvCxnSpPr/>
          <p:nvPr/>
        </p:nvCxnSpPr>
        <p:spPr>
          <a:xfrm>
            <a:off x="419460" y="4760448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 설명에서는 영어로 많이 기술할 예정이다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811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9F5104-9AB2-4D28-9488-A05AFC56ACE6}"/>
              </a:ext>
            </a:extLst>
          </p:cNvPr>
          <p:cNvGrpSpPr/>
          <p:nvPr/>
        </p:nvGrpSpPr>
        <p:grpSpPr>
          <a:xfrm>
            <a:off x="383347" y="1784258"/>
            <a:ext cx="8986991" cy="4426419"/>
            <a:chOff x="5135714" y="1784258"/>
            <a:chExt cx="4234624" cy="4426419"/>
          </a:xfrm>
        </p:grpSpPr>
        <p:sp>
          <p:nvSpPr>
            <p:cNvPr id="66" name="AutoShape 12"/>
            <p:cNvSpPr>
              <a:spLocks noChangeArrowheads="1"/>
            </p:cNvSpPr>
            <p:nvPr/>
          </p:nvSpPr>
          <p:spPr bwMode="gray">
            <a:xfrm>
              <a:off x="5135714" y="1784258"/>
              <a:ext cx="4234624" cy="442641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rgbClr val="D5D6D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3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ectangle 58"/>
            <p:cNvSpPr/>
            <p:nvPr/>
          </p:nvSpPr>
          <p:spPr>
            <a:xfrm>
              <a:off x="5229883" y="1883846"/>
              <a:ext cx="4050600" cy="368366"/>
            </a:xfrm>
            <a:prstGeom prst="rect">
              <a:avLst/>
            </a:prstGeom>
            <a:solidFill>
              <a:srgbClr val="DA4B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강화 학습</a:t>
              </a:r>
              <a:endParaRPr lang="en-US" altLang="ko-KR" sz="1400" dirty="0"/>
            </a:p>
          </p:txBody>
        </p:sp>
        <p:sp>
          <p:nvSpPr>
            <p:cNvPr id="47" name="TextBox 4"/>
            <p:cNvSpPr txBox="1"/>
            <p:nvPr/>
          </p:nvSpPr>
          <p:spPr>
            <a:xfrm>
              <a:off x="5283776" y="2424245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1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48" name="Straight Connector 52"/>
            <p:cNvCxnSpPr/>
            <p:nvPr/>
          </p:nvCxnSpPr>
          <p:spPr>
            <a:xfrm>
              <a:off x="5921253" y="2992804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"/>
            <p:cNvSpPr txBox="1"/>
            <p:nvPr/>
          </p:nvSpPr>
          <p:spPr>
            <a:xfrm>
              <a:off x="5283776" y="3181535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2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50" name="TextBox 4"/>
            <p:cNvSpPr txBox="1"/>
            <p:nvPr/>
          </p:nvSpPr>
          <p:spPr>
            <a:xfrm>
              <a:off x="5283776" y="3951179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3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51" name="TextBox 4"/>
            <p:cNvSpPr txBox="1"/>
            <p:nvPr/>
          </p:nvSpPr>
          <p:spPr>
            <a:xfrm>
              <a:off x="5283776" y="4720825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4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52" name="Straight Connector 56"/>
            <p:cNvCxnSpPr/>
            <p:nvPr/>
          </p:nvCxnSpPr>
          <p:spPr>
            <a:xfrm>
              <a:off x="5921253" y="3764344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7"/>
            <p:cNvCxnSpPr/>
            <p:nvPr/>
          </p:nvCxnSpPr>
          <p:spPr>
            <a:xfrm>
              <a:off x="5921253" y="4535884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4"/>
            <p:cNvSpPr txBox="1"/>
            <p:nvPr/>
          </p:nvSpPr>
          <p:spPr>
            <a:xfrm>
              <a:off x="5283776" y="5532050"/>
              <a:ext cx="352078" cy="417107"/>
            </a:xfrm>
            <a:prstGeom prst="rect">
              <a:avLst/>
            </a:prstGeom>
            <a:noFill/>
          </p:spPr>
          <p:txBody>
            <a:bodyPr wrap="square" lIns="0" tIns="0" rIns="0" bIns="0" rtlCol="1" anchor="t" anchorCtr="0">
              <a:noAutofit/>
            </a:bodyPr>
            <a:lstStyle/>
            <a:p>
              <a:pPr algn="ctr" rtl="0"/>
              <a:r>
                <a:rPr lang="en-US" sz="2600" dirty="0">
                  <a:solidFill>
                    <a:srgbClr val="DA4B53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나눔고딕" pitchFamily="34" charset="0"/>
                </a:rPr>
                <a:t>5</a:t>
              </a:r>
              <a:endParaRPr lang="ar-SA" sz="2600" dirty="0">
                <a:solidFill>
                  <a:srgbClr val="DA4B53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cxnSp>
          <p:nvCxnSpPr>
            <p:cNvPr id="55" name="Straight Connector 66"/>
            <p:cNvCxnSpPr/>
            <p:nvPr/>
          </p:nvCxnSpPr>
          <p:spPr>
            <a:xfrm>
              <a:off x="5921253" y="5307426"/>
              <a:ext cx="3207120" cy="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841713" y="2390664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 학습은 인간의 행동심리에서 영감을 받은 방법으로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Agent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환경과 상호작용하며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State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Action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통해서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State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Action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Reward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이용해 학습하는 방법이다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41713" y="3129283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 학습에서는 요소가 무엇을 의미하는지 매우 중요하다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State, Action, Policy, Reward, Value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등이 있고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 학습에서 중요한 개념들로는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ON &amp; OFF Policy, Exploration &amp; Exploitation, Model Free &amp; Based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있다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41712" y="3921022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 학습은 크게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Planning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Learning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나누어지는데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Planning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MDP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환경과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Value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계산하기 위해 이용하는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Bellman Equation, MDP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문제를 푸는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Dynamic Programming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있었다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(# DP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해결 가능한 문제들은 강화 학습으로도 가능하다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.)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841711" y="4682365"/>
              <a:ext cx="3329001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 학습에서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Learning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부분에서는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Value Based, Policy Based, Actor Critic 3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가지로 어떤 요소를 기반으로 알고리즘이 작동하는 지에 따라 나누어지며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 속에서도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ON &amp; OFF Policy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나누어진다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41711" y="5478336"/>
              <a:ext cx="3329001" cy="273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차후에는 강화 학습에서 학습을 하는 방법 중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OFFLINE 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ONLINE</a:t>
              </a:r>
              <a:r>
                <a: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관해서 다룰 것이다</a:t>
              </a:r>
              <a:r>
                <a:rPr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7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전반적인 강화 학습을 다루려는 목적으로 만든 자료로 다시 한번 정리하는 부분이다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27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THANK</a:t>
            </a:r>
            <a:r>
              <a:rPr lang="ko-KR" altLang="en-US" b="0" dirty="0"/>
              <a:t> </a:t>
            </a:r>
            <a:r>
              <a:rPr lang="en-US" altLang="ko-KR" b="0" dirty="0"/>
              <a:t>YOU.</a:t>
            </a:r>
            <a:endParaRPr lang="ko-KR" altLang="en-US" b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Elements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1843" y="1656883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행동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Action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6532" y="2028387"/>
            <a:ext cx="6805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에이전트가 각 상태에서 할 수 있는 것으로 행동이 연속적인 환경일 수도 있고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이산적인 환경일 수도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들면 로봇의 움직임이나 바둑에서 수를 놓는 경우 등이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표기한다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200" y="1657257"/>
            <a:ext cx="1170425" cy="1155960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11843" y="3349695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Policy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6532" y="3721199"/>
            <a:ext cx="6805001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에이전트가 어떤 상태에서 택할 수 있는 행동들에 대한 규칙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해당 상태에서 어떤 행동을 취할 지 정하는 것이다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정책은 주로 </a:t>
            </a:r>
            <a:r>
              <a:rPr lang="el-GR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π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표기하며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정책은 확률론 적이거나 결정론 적일 수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l-GR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π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a|s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상태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행동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하는 정책 </a:t>
            </a:r>
            <a:r>
              <a:rPr lang="el-GR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π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를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간단하게 생각하면 어떤 상태에서 어떤 행동을 할지 결정하는 함수이다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2200" y="3350069"/>
            <a:ext cx="1170425" cy="1155960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11843" y="5054952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보상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Reward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06532" y="5426456"/>
            <a:ext cx="6805001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에이전트가 어떤 상태에서 받게 되는 피드백이다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보상은 꼭 양수로 정의할 이유는 없다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보상이 음수로 정의할 수도 있다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보상이 음수로 정의된다면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벌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준다고 생각하면 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보상은 즉각적으로  좋은 것인지 나쁜 것인지 알려준다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보상은 식에서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표현되며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R(s), R(s, a)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식으로 어떤 상태에 따른 보상 혹은 어떤 상태와 행동에 따른 보상으로 나타난다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2200" y="5055326"/>
            <a:ext cx="1170425" cy="115596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56604" y="1964660"/>
            <a:ext cx="809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  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6604" y="3657472"/>
            <a:ext cx="74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  책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6604" y="5359522"/>
            <a:ext cx="729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  상</a:t>
            </a:r>
          </a:p>
        </p:txBody>
      </p:sp>
      <p:cxnSp>
        <p:nvCxnSpPr>
          <p:cNvPr id="33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8"/>
          <p:cNvCxnSpPr/>
          <p:nvPr/>
        </p:nvCxnSpPr>
        <p:spPr>
          <a:xfrm>
            <a:off x="419460" y="3058397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8"/>
          <p:cNvCxnSpPr/>
          <p:nvPr/>
        </p:nvCxnSpPr>
        <p:spPr>
          <a:xfrm>
            <a:off x="419460" y="4760448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 설명에서는 영어로 많이 기술할 예정이다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79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Elements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1843" y="1656883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에피소드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Episode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6532" y="2028387"/>
            <a:ext cx="6805001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에이전트가 정책을 따라서 마친 한 번의 전체적인 이동을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환경에 따라 에피소드 형식을 수도 있지만 에피소드가 없는 환경일 수도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에피소드가 없는 환경은 종료지점이 없는 환경을 의미한다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마찬가지로 예시로는 로봇의 움직임 같은 경우가 될 수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로봇의 움직임 같은 경우에는 로봇이 계속해서 최적 값을 찾아야하는 경우를 의미한다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200" y="1657257"/>
            <a:ext cx="1170425" cy="1155960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11843" y="3349695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감가율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Discount Factor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6532" y="3721199"/>
            <a:ext cx="6805001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현재의 보상이 미래의 보상보다 가치가 있다는 아이디어에서 출발했다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현재의 가치를 판단하기 위해서 미래의 보상을 이용하며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 미래의 보상에 감가율을 적용한다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lang="el-GR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γ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표기하며 값은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작은 값을 이용해 무한합이 수렴하도록 만들었다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상태의 가치나 어떤 상태의 어떤 행동에 대한 가치를 매길 때 사용된다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2200" y="3350069"/>
            <a:ext cx="1170425" cy="1155960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11843" y="5054952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Value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706532" y="5426456"/>
                <a:ext cx="6805001" cy="69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가치는 어떤 상태 혹은 어떤 상태에서 행동에 대한 가치를 나타내며 미래에 받을 수 있는 모든 보상의 기대 값으로 나타낸다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상태 가치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9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𝑉</m:t>
                        </m:r>
                      </m:e>
                      <m:sup>
                        <m:r>
                          <a:rPr lang="ko-KR" altLang="en-US" sz="9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sup>
                    </m:sSup>
                    <m:r>
                      <a:rPr lang="en-US" altLang="ko-KR" sz="9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l-GR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γ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altLang="ko-KR" sz="9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 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⋯|</m:t>
                        </m:r>
                        <m:sSub>
                          <m:sSub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a:rPr lang="ko-KR" altLang="en-US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e>
                    </m:d>
                  </m:oMath>
                </a14:m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미래에 받을 수 있는 보상의 총합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행동 가치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9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𝑄</m:t>
                        </m:r>
                      </m:e>
                      <m:sup>
                        <m:r>
                          <a:rPr lang="ko-KR" altLang="en-US" sz="9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𝑎</m:t>
                        </m:r>
                      </m:e>
                    </m:d>
                    <m:r>
                      <a:rPr lang="en-US" altLang="ko-KR" sz="9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en-US" altLang="ko-KR" sz="9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9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l-GR" altLang="ko-KR" sz="9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γ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,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altLang="ko-KR" sz="9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맑은 고딕" panose="020B0503020000020004" pitchFamily="50" charset="-127"/>
                                <a:ea typeface="맑은 고딕" panose="020B0503020000020004" pitchFamily="50" charset="-127"/>
                              </a:rPr>
                              <m:t>γ</m:t>
                            </m:r>
                          </m:e>
                          <m:sup>
                            <m: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9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9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 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⋯|</m:t>
                        </m:r>
                        <m:sSub>
                          <m:sSubPr>
                            <m:ctrlP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9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sz="9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9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𝑎</m:t>
                        </m:r>
                        <m:r>
                          <a:rPr lang="en-US" altLang="ko-KR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,</m:t>
                        </m:r>
                        <m:r>
                          <a:rPr lang="ko-KR" altLang="en-US" sz="9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𝜋</m:t>
                        </m:r>
                      </m:e>
                    </m:d>
                  </m:oMath>
                </a14:m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미래에 받을 수 있는 보상의 총합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532" y="5426456"/>
                <a:ext cx="6805001" cy="695832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/>
          <p:cNvSpPr/>
          <p:nvPr/>
        </p:nvSpPr>
        <p:spPr>
          <a:xfrm>
            <a:off x="412200" y="5055326"/>
            <a:ext cx="1170425" cy="115596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3453" y="1879924"/>
            <a:ext cx="91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에피소드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3453" y="3579101"/>
            <a:ext cx="85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감가율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3771" y="5281151"/>
            <a:ext cx="83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 치</a:t>
            </a:r>
          </a:p>
        </p:txBody>
      </p:sp>
      <p:cxnSp>
        <p:nvCxnSpPr>
          <p:cNvPr id="33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8"/>
          <p:cNvCxnSpPr/>
          <p:nvPr/>
        </p:nvCxnSpPr>
        <p:spPr>
          <a:xfrm>
            <a:off x="419460" y="3058397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8"/>
          <p:cNvCxnSpPr/>
          <p:nvPr/>
        </p:nvCxnSpPr>
        <p:spPr>
          <a:xfrm>
            <a:off x="419460" y="4760448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 설명에서는 영어로 많이 기술할 예정이다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11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 예시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81" name="Text Placeholder 2"/>
          <p:cNvSpPr txBox="1">
            <a:spLocks/>
          </p:cNvSpPr>
          <p:nvPr/>
        </p:nvSpPr>
        <p:spPr>
          <a:xfrm>
            <a:off x="383347" y="983864"/>
            <a:ext cx="7738967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강화학습 예시로 요소를 구체적으로 알아보자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Oval 16"/>
          <p:cNvSpPr/>
          <p:nvPr/>
        </p:nvSpPr>
        <p:spPr>
          <a:xfrm>
            <a:off x="682133" y="2795519"/>
            <a:ext cx="465947" cy="46594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" name="Oval 17"/>
          <p:cNvSpPr/>
          <p:nvPr/>
        </p:nvSpPr>
        <p:spPr>
          <a:xfrm>
            <a:off x="682133" y="3422537"/>
            <a:ext cx="465947" cy="4659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Oval 18"/>
          <p:cNvSpPr/>
          <p:nvPr/>
        </p:nvSpPr>
        <p:spPr>
          <a:xfrm>
            <a:off x="682133" y="4058263"/>
            <a:ext cx="465947" cy="46594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4" name="Oval 19"/>
          <p:cNvSpPr/>
          <p:nvPr/>
        </p:nvSpPr>
        <p:spPr>
          <a:xfrm>
            <a:off x="682133" y="4694101"/>
            <a:ext cx="465947" cy="4659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5" name="Oval 20"/>
          <p:cNvSpPr/>
          <p:nvPr/>
        </p:nvSpPr>
        <p:spPr>
          <a:xfrm>
            <a:off x="682133" y="5321793"/>
            <a:ext cx="465947" cy="4659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1493" y="2058182"/>
            <a:ext cx="3818747" cy="308098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dirty="0">
                <a:latin typeface="+mn-ea"/>
                <a:ea typeface="+mn-ea"/>
                <a:cs typeface="Montserrat" charset="0"/>
              </a:rPr>
              <a:t>강화학습 예시로 요소별로 파악해보자</a:t>
            </a:r>
            <a:r>
              <a:rPr lang="en-US" altLang="ko-KR" sz="1200" dirty="0">
                <a:latin typeface="+mn-ea"/>
                <a:ea typeface="+mn-ea"/>
                <a:cs typeface="Montserrat" charset="0"/>
              </a:rPr>
              <a:t>.</a:t>
            </a:r>
            <a:endParaRPr lang="en-US" sz="1200" dirty="0">
              <a:latin typeface="+mn-ea"/>
              <a:ea typeface="+mn-ea"/>
              <a:cs typeface="Montserrat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29933" y="3401595"/>
            <a:ext cx="3507530" cy="27860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Environment : </a:t>
            </a:r>
            <a:r>
              <a:rPr lang="ko-KR" altLang="en-US" sz="900" dirty="0" err="1">
                <a:latin typeface="Montserrat" charset="0"/>
                <a:ea typeface="Montserrat" charset="0"/>
                <a:cs typeface="Montserrat" charset="0"/>
              </a:rPr>
              <a:t>마리오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 게임 환경이다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ko-KR" alt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29933" y="4037321"/>
            <a:ext cx="3507530" cy="27860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Action : 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전진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후진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점프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웅크리기 등 </a:t>
            </a:r>
            <a:r>
              <a:rPr lang="ko-KR" altLang="en-US" sz="900" dirty="0" err="1">
                <a:latin typeface="Montserrat" charset="0"/>
                <a:ea typeface="Montserrat" charset="0"/>
                <a:cs typeface="Montserrat" charset="0"/>
              </a:rPr>
              <a:t>마리오가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 할 수 있는 행동이다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ko-KR" alt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29933" y="4673159"/>
            <a:ext cx="3507530" cy="48635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State : 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현재 </a:t>
            </a:r>
            <a:r>
              <a:rPr lang="ko-KR" altLang="en-US" sz="900" dirty="0" err="1">
                <a:latin typeface="Montserrat" charset="0"/>
                <a:ea typeface="Montserrat" charset="0"/>
                <a:cs typeface="Montserrat" charset="0"/>
              </a:rPr>
              <a:t>마리오의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 상태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살아있거나 죽었거나 위치 등을 나타낸다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ko-KR" alt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29933" y="5300851"/>
            <a:ext cx="3507530" cy="27860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Policy : 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각 상태에서 </a:t>
            </a:r>
            <a:r>
              <a:rPr lang="ko-KR" altLang="en-US" sz="900" dirty="0" err="1">
                <a:latin typeface="Montserrat" charset="0"/>
                <a:ea typeface="Montserrat" charset="0"/>
                <a:cs typeface="Montserrat" charset="0"/>
              </a:rPr>
              <a:t>마리오가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 하는 행동에 대한 함수를 나타낸다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ko-KR" alt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58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16"/>
          <p:cNvSpPr/>
          <p:nvPr/>
        </p:nvSpPr>
        <p:spPr>
          <a:xfrm>
            <a:off x="679935" y="5949485"/>
            <a:ext cx="465947" cy="46594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35A3D47-DA31-4A8A-8EDD-B22FF8178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68539" y="2486947"/>
            <a:ext cx="4345522" cy="2942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5445E-948E-4BCA-A3D1-02BACFE322CA}"/>
              </a:ext>
            </a:extLst>
          </p:cNvPr>
          <p:cNvSpPr txBox="1"/>
          <p:nvPr/>
        </p:nvSpPr>
        <p:spPr>
          <a:xfrm>
            <a:off x="1229933" y="2773903"/>
            <a:ext cx="3507530" cy="27860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Agent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: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ko-KR" altLang="en-US" sz="900" dirty="0" err="1">
                <a:latin typeface="Montserrat" charset="0"/>
                <a:ea typeface="Montserrat" charset="0"/>
                <a:cs typeface="Montserrat" charset="0"/>
              </a:rPr>
              <a:t>마리오</a:t>
            </a:r>
            <a:endParaRPr lang="ko-KR" alt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39570-BBD5-4CEB-BC93-A358CA0BD59C}"/>
              </a:ext>
            </a:extLst>
          </p:cNvPr>
          <p:cNvSpPr txBox="1"/>
          <p:nvPr/>
        </p:nvSpPr>
        <p:spPr>
          <a:xfrm>
            <a:off x="1229933" y="5906889"/>
            <a:ext cx="3507530" cy="48635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Reward : </a:t>
            </a:r>
            <a:r>
              <a:rPr lang="ko-KR" altLang="en-US" sz="900" dirty="0" err="1">
                <a:latin typeface="Montserrat" charset="0"/>
                <a:ea typeface="Montserrat" charset="0"/>
                <a:cs typeface="Montserrat" charset="0"/>
              </a:rPr>
              <a:t>마리오가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 한 행동에 대한 보상으로 코인 획득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ko-KR" altLang="en-US" sz="900" dirty="0">
                <a:latin typeface="Montserrat" charset="0"/>
                <a:ea typeface="Montserrat" charset="0"/>
                <a:cs typeface="Montserrat" charset="0"/>
              </a:rPr>
              <a:t>목적지 도착 등에 따라 보상이 주어진다</a:t>
            </a:r>
            <a:r>
              <a:rPr lang="en-US" altLang="ko-KR" sz="900" dirty="0"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ko-KR" altLang="en-US" sz="9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42B71-49AF-4926-89CE-6A2857708674}"/>
              </a:ext>
            </a:extLst>
          </p:cNvPr>
          <p:cNvSpPr txBox="1"/>
          <p:nvPr/>
        </p:nvSpPr>
        <p:spPr>
          <a:xfrm>
            <a:off x="5723652" y="6627168"/>
            <a:ext cx="39726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Reference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en-US" altLang="ko-KR" sz="900" dirty="0">
                <a:hlinkClick r:id="rId3"/>
              </a:rPr>
              <a:t>https://gfycat.com/ko/gifs/search/reinforcement+learning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937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More</a:t>
            </a:r>
            <a:r>
              <a:rPr lang="ko-KR" altLang="en-US" dirty="0"/>
              <a:t> </a:t>
            </a:r>
            <a:r>
              <a:rPr lang="en-US" altLang="ko-KR" dirty="0"/>
              <a:t>about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11843" y="1656883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환경에 따른 보상의 정의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06532" y="2028387"/>
            <a:ext cx="6805001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보상은 앞서서 말한 바와 같이 어떤 상태에서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행동을 하고 난 후에 받는 것으로 환경에 따라서 보상에 대한 정의가 달라진다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예를 들면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자율 주행 자동차에 경우 안전한 운행을 하는 것을 보상이라고 한다면 체스 게임 같은 경우에서는 승리하는 것이 보상이다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보상은 꼭 마지막에만 주어지는 것이 아니며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 과정마다 보상을 받을 수도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2200" y="1657257"/>
            <a:ext cx="1170425" cy="1155960"/>
          </a:xfrm>
          <a:prstGeom prst="rect">
            <a:avLst/>
          </a:prstGeom>
          <a:solidFill>
            <a:srgbClr val="222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11843" y="3349695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상태 가치와 행동 가치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06532" y="3721199"/>
            <a:ext cx="6805001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상태의 가치나 어떤 상태에서 특정한 행동의 가치는 보상을 통해서 매겨지는 것으로 앞서 나온 식을 통해서 값을 매긴다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이렇게 매겨진 값을 각각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 Value, Action Value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State Value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앞으로 받을 수 있는 모든 보상의 기대 값이고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Action Value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어떤 상태에서 특정한 행동의 가치이다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Agent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Policy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행한 행동이 얼마나 좋은 행동이었는지를 나타낸다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가치는 보상보다 장기적인 관점에서 생각하게 해주는 값이다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2200" y="3350069"/>
            <a:ext cx="1170425" cy="1155960"/>
          </a:xfrm>
          <a:prstGeom prst="rect">
            <a:avLst/>
          </a:prstGeom>
          <a:solidFill>
            <a:srgbClr val="DA4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11843" y="5054952"/>
            <a:ext cx="4641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감가율의 적용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06532" y="5426456"/>
            <a:ext cx="6805001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감가율의 기본 목적은 현재의 보상이 미래의 보상보다 더 가치가 있다는 것이고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상태 혹은 어떤 상태에서 행동에 대한 가치를 매길 때 미래에 받을 수 있는 모든 보상을 고려해야함으로 이때 감가율을 적용한다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2200" y="5055326"/>
            <a:ext cx="1170425" cy="1155960"/>
          </a:xfrm>
          <a:prstGeom prst="rect">
            <a:avLst/>
          </a:prstGeom>
          <a:solidFill>
            <a:srgbClr val="44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56605" y="1879925"/>
            <a:ext cx="809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  상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6605" y="3579101"/>
            <a:ext cx="747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 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6604" y="5291936"/>
            <a:ext cx="729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감가율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Straight Connector 8"/>
          <p:cNvCxnSpPr/>
          <p:nvPr/>
        </p:nvCxnSpPr>
        <p:spPr>
          <a:xfrm>
            <a:off x="419460" y="1428773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8"/>
          <p:cNvCxnSpPr/>
          <p:nvPr/>
        </p:nvCxnSpPr>
        <p:spPr>
          <a:xfrm>
            <a:off x="419460" y="3058397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8"/>
          <p:cNvCxnSpPr/>
          <p:nvPr/>
        </p:nvCxnSpPr>
        <p:spPr>
          <a:xfrm>
            <a:off x="419460" y="4760448"/>
            <a:ext cx="912289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/>
          <p:cNvSpPr txBox="1">
            <a:spLocks/>
          </p:cNvSpPr>
          <p:nvPr/>
        </p:nvSpPr>
        <p:spPr>
          <a:xfrm>
            <a:off x="383347" y="983864"/>
            <a:ext cx="8128186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상태나 어떤 상태에서 행동에 대한 가치를 정하는 방법으로 보상을 이용한다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그렇다면 보상과 가치는 구체적으로 어떤 것일까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endParaRPr lang="ar-SA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09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애자일소다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22274F"/>
      </a:accent1>
      <a:accent2>
        <a:srgbClr val="DA4B53"/>
      </a:accent2>
      <a:accent3>
        <a:srgbClr val="446F8D"/>
      </a:accent3>
      <a:accent4>
        <a:srgbClr val="6C8EBF"/>
      </a:accent4>
      <a:accent5>
        <a:srgbClr val="A9CBDE"/>
      </a:accent5>
      <a:accent6>
        <a:srgbClr val="BFC46F"/>
      </a:accent6>
      <a:hlink>
        <a:srgbClr val="DA4B53"/>
      </a:hlink>
      <a:folHlink>
        <a:srgbClr val="DA4B53"/>
      </a:folHlink>
    </a:clrScheme>
    <a:fontScheme name="사용자 지정 5">
      <a:majorFont>
        <a:latin typeface="나눔스퀘어 Bold"/>
        <a:ea typeface="나눔스퀘어 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A4B5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13346</TotalTime>
  <Words>9070</Words>
  <Application>Microsoft Office PowerPoint</Application>
  <PresentationFormat>A4 용지(210x297mm)</PresentationFormat>
  <Paragraphs>639</Paragraphs>
  <Slides>51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1" baseType="lpstr">
      <vt:lpstr>Montserrat</vt:lpstr>
      <vt:lpstr>SpoqaHanSans-Regular</vt:lpstr>
      <vt:lpstr>굴림</vt:lpstr>
      <vt:lpstr>나눔스퀘어</vt:lpstr>
      <vt:lpstr>나눔스퀘어 Bold</vt:lpstr>
      <vt:lpstr>맑은 고딕</vt:lpstr>
      <vt:lpstr>Arial</vt:lpstr>
      <vt:lpstr>Cambria Math</vt:lpstr>
      <vt:lpstr>Wingdings</vt:lpstr>
      <vt:lpstr>Office 테마</vt:lpstr>
      <vt:lpstr>Reinforcement Learning</vt:lpstr>
      <vt:lpstr> </vt:lpstr>
      <vt:lpstr>PowerPoint 프레젠테이션</vt:lpstr>
      <vt:lpstr>강화 학습(Reinforcement Learning)</vt:lpstr>
      <vt:lpstr>Elements</vt:lpstr>
      <vt:lpstr>Elements</vt:lpstr>
      <vt:lpstr>Elements</vt:lpstr>
      <vt:lpstr>강화학습 예시</vt:lpstr>
      <vt:lpstr>More about</vt:lpstr>
      <vt:lpstr>Concepts,</vt:lpstr>
      <vt:lpstr>Concepts</vt:lpstr>
      <vt:lpstr>Concepts</vt:lpstr>
      <vt:lpstr>Concepts</vt:lpstr>
      <vt:lpstr>How?</vt:lpstr>
      <vt:lpstr>PowerPoint 프레젠테이션</vt:lpstr>
      <vt:lpstr>Planning Algorithm</vt:lpstr>
      <vt:lpstr>Markov Decision Process(MDP) </vt:lpstr>
      <vt:lpstr>Bellman Equation</vt:lpstr>
      <vt:lpstr>Dynamic Programming</vt:lpstr>
      <vt:lpstr>Dynamic Programming</vt:lpstr>
      <vt:lpstr>Dynamic Programming</vt:lpstr>
      <vt:lpstr>Dynamic Programming</vt:lpstr>
      <vt:lpstr>Dynamic Programming &amp; RL</vt:lpstr>
      <vt:lpstr>PowerPoint 프레젠테이션</vt:lpstr>
      <vt:lpstr>Learning Algorithm</vt:lpstr>
      <vt:lpstr>Learning Algorithm</vt:lpstr>
      <vt:lpstr>Value Based Algorithm</vt:lpstr>
      <vt:lpstr>Value Based Algorithm</vt:lpstr>
      <vt:lpstr>Value Based Algorithm</vt:lpstr>
      <vt:lpstr>Value Based Algorithm</vt:lpstr>
      <vt:lpstr>Value Based Algorithm</vt:lpstr>
      <vt:lpstr>Time Difference </vt:lpstr>
      <vt:lpstr>Value Based Algorithm</vt:lpstr>
      <vt:lpstr>Value Based Algorithm</vt:lpstr>
      <vt:lpstr>Value Based Algorithm</vt:lpstr>
      <vt:lpstr>Value Based Algorithm</vt:lpstr>
      <vt:lpstr>DQN, Double DQN, Dueling DQN</vt:lpstr>
      <vt:lpstr>DQN, Double DQN, Dueling DQN</vt:lpstr>
      <vt:lpstr>Policy Based Algorithm</vt:lpstr>
      <vt:lpstr>Actor - Critic</vt:lpstr>
      <vt:lpstr>Actor - Critic</vt:lpstr>
      <vt:lpstr>A3C &amp; A2C</vt:lpstr>
      <vt:lpstr>Actor - Critic</vt:lpstr>
      <vt:lpstr>Actor - Critic</vt:lpstr>
      <vt:lpstr>Actor - Critic</vt:lpstr>
      <vt:lpstr>Actor - Critic</vt:lpstr>
      <vt:lpstr>Actor - Critic</vt:lpstr>
      <vt:lpstr>Actor - Critic</vt:lpstr>
      <vt:lpstr>A2C &amp; IMPALA</vt:lpstr>
      <vt:lpstr>Note</vt:lpstr>
      <vt:lpstr>THANK YOU.</vt:lpstr>
    </vt:vector>
  </TitlesOfParts>
  <Company>투비소프트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마케팅팀</dc:creator>
  <cp:lastModifiedBy>이동현</cp:lastModifiedBy>
  <cp:revision>3845</cp:revision>
  <cp:lastPrinted>2018-05-08T13:50:35Z</cp:lastPrinted>
  <dcterms:created xsi:type="dcterms:W3CDTF">2008-08-04T06:06:28Z</dcterms:created>
  <dcterms:modified xsi:type="dcterms:W3CDTF">2020-08-10T03:45:59Z</dcterms:modified>
</cp:coreProperties>
</file>